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37" r:id="rId1"/>
  </p:sldMasterIdLst>
  <p:notesMasterIdLst>
    <p:notesMasterId r:id="rId61"/>
  </p:notesMasterIdLst>
  <p:handoutMasterIdLst>
    <p:handoutMasterId r:id="rId62"/>
  </p:handoutMasterIdLst>
  <p:sldIdLst>
    <p:sldId id="1397" r:id="rId2"/>
    <p:sldId id="1398" r:id="rId3"/>
    <p:sldId id="1399" r:id="rId4"/>
    <p:sldId id="1400" r:id="rId5"/>
    <p:sldId id="1304" r:id="rId6"/>
    <p:sldId id="1390" r:id="rId7"/>
    <p:sldId id="1359" r:id="rId8"/>
    <p:sldId id="1403" r:id="rId9"/>
    <p:sldId id="1309" r:id="rId10"/>
    <p:sldId id="259" r:id="rId11"/>
    <p:sldId id="1271" r:id="rId12"/>
    <p:sldId id="1406" r:id="rId13"/>
    <p:sldId id="1238" r:id="rId14"/>
    <p:sldId id="1391" r:id="rId15"/>
    <p:sldId id="1392" r:id="rId16"/>
    <p:sldId id="1393" r:id="rId17"/>
    <p:sldId id="1405" r:id="rId18"/>
    <p:sldId id="1221" r:id="rId19"/>
    <p:sldId id="1015" r:id="rId20"/>
    <p:sldId id="1066" r:id="rId21"/>
    <p:sldId id="890" r:id="rId22"/>
    <p:sldId id="1156" r:id="rId23"/>
    <p:sldId id="1201" r:id="rId24"/>
    <p:sldId id="1275" r:id="rId25"/>
    <p:sldId id="1362" r:id="rId26"/>
    <p:sldId id="1395" r:id="rId27"/>
    <p:sldId id="1185" r:id="rId28"/>
    <p:sldId id="1251" r:id="rId29"/>
    <p:sldId id="1258" r:id="rId30"/>
    <p:sldId id="1408" r:id="rId31"/>
    <p:sldId id="263" r:id="rId32"/>
    <p:sldId id="1371" r:id="rId33"/>
    <p:sldId id="1376" r:id="rId34"/>
    <p:sldId id="1377" r:id="rId35"/>
    <p:sldId id="265" r:id="rId36"/>
    <p:sldId id="1378" r:id="rId37"/>
    <p:sldId id="1364" r:id="rId38"/>
    <p:sldId id="1360" r:id="rId39"/>
    <p:sldId id="1245" r:id="rId40"/>
    <p:sldId id="1396" r:id="rId41"/>
    <p:sldId id="1383" r:id="rId42"/>
    <p:sldId id="1385" r:id="rId43"/>
    <p:sldId id="273" r:id="rId44"/>
    <p:sldId id="1357" r:id="rId45"/>
    <p:sldId id="1373" r:id="rId46"/>
    <p:sldId id="1355" r:id="rId47"/>
    <p:sldId id="1382" r:id="rId48"/>
    <p:sldId id="1381" r:id="rId49"/>
    <p:sldId id="1374" r:id="rId50"/>
    <p:sldId id="1410" r:id="rId51"/>
    <p:sldId id="1409" r:id="rId52"/>
    <p:sldId id="1411" r:id="rId53"/>
    <p:sldId id="1412" r:id="rId54"/>
    <p:sldId id="1274" r:id="rId55"/>
    <p:sldId id="1413" r:id="rId56"/>
    <p:sldId id="299" r:id="rId57"/>
    <p:sldId id="257" r:id="rId58"/>
    <p:sldId id="1204" r:id="rId59"/>
    <p:sldId id="72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lika Mitra" initials="TM" lastIdx="1" clrIdx="0">
    <p:extLst>
      <p:ext uri="{19B8F6BF-5375-455C-9EA6-DF929625EA0E}">
        <p15:presenceInfo xmlns:p15="http://schemas.microsoft.com/office/powerpoint/2012/main" userId="S::dcstm@nus.edu.sg::202af220-9010-4485-8850-339cdf3d10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E86C86"/>
    <a:srgbClr val="FF0093"/>
    <a:srgbClr val="EF2DC8"/>
    <a:srgbClr val="FE6195"/>
    <a:srgbClr val="FA8EAB"/>
    <a:srgbClr val="FF3591"/>
    <a:srgbClr val="FF8CDD"/>
    <a:srgbClr val="FF87CE"/>
    <a:srgbClr val="FF3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7" autoAdjust="0"/>
    <p:restoredTop sz="90719" autoAdjust="0"/>
  </p:normalViewPr>
  <p:slideViewPr>
    <p:cSldViewPr snapToGrid="0" snapToObjects="1">
      <p:cViewPr varScale="1">
        <p:scale>
          <a:sx n="109" d="100"/>
          <a:sy n="109" d="100"/>
        </p:scale>
        <p:origin x="1232" y="184"/>
      </p:cViewPr>
      <p:guideLst/>
    </p:cSldViewPr>
  </p:slideViewPr>
  <p:outlineViewPr>
    <p:cViewPr>
      <p:scale>
        <a:sx n="33" d="100"/>
        <a:sy n="33" d="100"/>
      </p:scale>
      <p:origin x="0" y="-162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7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an Do" userId="88480289_tp_dropbox" providerId="OAuth2" clId="{FA87775C-6CF1-2842-B8A2-2C5F19B9D0C7}"/>
    <pc:docChg chg="addSld modSld">
      <pc:chgData name="Tuan Do" userId="88480289_tp_dropbox" providerId="OAuth2" clId="{FA87775C-6CF1-2842-B8A2-2C5F19B9D0C7}" dt="2020-05-17T17:28:28.702" v="2" actId="1076"/>
      <pc:docMkLst>
        <pc:docMk/>
      </pc:docMkLst>
      <pc:sldChg chg="modSp">
        <pc:chgData name="Tuan Do" userId="88480289_tp_dropbox" providerId="OAuth2" clId="{FA87775C-6CF1-2842-B8A2-2C5F19B9D0C7}" dt="2020-05-17T17:28:28.702" v="2" actId="1076"/>
        <pc:sldMkLst>
          <pc:docMk/>
          <pc:sldMk cId="4273782128" sldId="282"/>
        </pc:sldMkLst>
        <pc:spChg chg="mod">
          <ac:chgData name="Tuan Do" userId="88480289_tp_dropbox" providerId="OAuth2" clId="{FA87775C-6CF1-2842-B8A2-2C5F19B9D0C7}" dt="2020-05-17T17:28:28.702" v="2" actId="1076"/>
          <ac:spMkLst>
            <pc:docMk/>
            <pc:sldMk cId="4273782128" sldId="282"/>
            <ac:spMk id="38" creationId="{43C54ACA-84A9-476E-B313-234AB53C91FB}"/>
          </ac:spMkLst>
        </pc:spChg>
        <pc:picChg chg="mod">
          <ac:chgData name="Tuan Do" userId="88480289_tp_dropbox" providerId="OAuth2" clId="{FA87775C-6CF1-2842-B8A2-2C5F19B9D0C7}" dt="2020-05-17T17:28:26.920" v="1" actId="1076"/>
          <ac:picMkLst>
            <pc:docMk/>
            <pc:sldMk cId="4273782128" sldId="282"/>
            <ac:picMk id="6" creationId="{C28EDB8E-947D-482B-822B-A46A528C9C4A}"/>
          </ac:picMkLst>
        </pc:picChg>
      </pc:sldChg>
      <pc:sldChg chg="new">
        <pc:chgData name="Tuan Do" userId="88480289_tp_dropbox" providerId="OAuth2" clId="{FA87775C-6CF1-2842-B8A2-2C5F19B9D0C7}" dt="2020-05-17T17:25:38.885" v="0" actId="680"/>
        <pc:sldMkLst>
          <pc:docMk/>
          <pc:sldMk cId="2500095467" sldId="28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7A734B-30E2-9D46-A252-E1ADE99C3351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79CB75-17E3-7644-9460-3883E3314D2E}">
      <dgm:prSet phldrT="[Text]"/>
      <dgm:spPr/>
      <dgm:t>
        <a:bodyPr/>
        <a:lstStyle/>
        <a:p>
          <a:r>
            <a:rPr lang="en-US" dirty="0"/>
            <a:t>Embrace Parallelism</a:t>
          </a:r>
        </a:p>
      </dgm:t>
    </dgm:pt>
    <dgm:pt modelId="{C9BC1060-D475-4944-AC01-17FC367AAF93}" type="parTrans" cxnId="{FD45B9C3-51AA-8D46-B787-9D2750DCD6B5}">
      <dgm:prSet/>
      <dgm:spPr/>
      <dgm:t>
        <a:bodyPr/>
        <a:lstStyle/>
        <a:p>
          <a:endParaRPr lang="en-US"/>
        </a:p>
      </dgm:t>
    </dgm:pt>
    <dgm:pt modelId="{EFF9E026-3555-5242-93B6-C2B062FF88E7}" type="sibTrans" cxnId="{FD45B9C3-51AA-8D46-B787-9D2750DCD6B5}">
      <dgm:prSet/>
      <dgm:spPr/>
      <dgm:t>
        <a:bodyPr/>
        <a:lstStyle/>
        <a:p>
          <a:endParaRPr lang="en-US"/>
        </a:p>
      </dgm:t>
    </dgm:pt>
    <dgm:pt modelId="{DFE09DD7-2A67-1946-A68A-9C01B3A16EE8}">
      <dgm:prSet phldrT="[Text]"/>
      <dgm:spPr/>
      <dgm:t>
        <a:bodyPr/>
        <a:lstStyle/>
        <a:p>
          <a:r>
            <a:rPr lang="en-US" dirty="0"/>
            <a:t>Keep Hardware Simple</a:t>
          </a:r>
        </a:p>
      </dgm:t>
    </dgm:pt>
    <dgm:pt modelId="{E1EA4E27-B7BD-4B4E-9C76-1C9EBBFFC8C2}" type="parTrans" cxnId="{CACE6A61-3714-EB45-BE00-FB59956A4DE6}">
      <dgm:prSet/>
      <dgm:spPr/>
      <dgm:t>
        <a:bodyPr/>
        <a:lstStyle/>
        <a:p>
          <a:endParaRPr lang="en-US"/>
        </a:p>
      </dgm:t>
    </dgm:pt>
    <dgm:pt modelId="{E50EC01E-8A4C-BA42-89D7-6D2D9D6B9107}" type="sibTrans" cxnId="{CACE6A61-3714-EB45-BE00-FB59956A4DE6}">
      <dgm:prSet/>
      <dgm:spPr/>
      <dgm:t>
        <a:bodyPr/>
        <a:lstStyle/>
        <a:p>
          <a:endParaRPr lang="en-US"/>
        </a:p>
      </dgm:t>
    </dgm:pt>
    <dgm:pt modelId="{B6DD7611-A43B-B447-A317-D6D5CC1EAFED}">
      <dgm:prSet phldrT="[Text]"/>
      <dgm:spPr/>
      <dgm:t>
        <a:bodyPr/>
        <a:lstStyle/>
        <a:p>
          <a:r>
            <a:rPr lang="en-US" dirty="0"/>
            <a:t>Expose to Software</a:t>
          </a:r>
        </a:p>
      </dgm:t>
    </dgm:pt>
    <dgm:pt modelId="{8E597F66-7235-8749-A114-5808492DC748}" type="parTrans" cxnId="{4E90E6C1-C40B-BA43-8E0C-6627441BF2C6}">
      <dgm:prSet/>
      <dgm:spPr/>
      <dgm:t>
        <a:bodyPr/>
        <a:lstStyle/>
        <a:p>
          <a:endParaRPr lang="en-US"/>
        </a:p>
      </dgm:t>
    </dgm:pt>
    <dgm:pt modelId="{98BF83BE-DEAF-CC46-A6C3-D32F4DC12066}" type="sibTrans" cxnId="{4E90E6C1-C40B-BA43-8E0C-6627441BF2C6}">
      <dgm:prSet/>
      <dgm:spPr/>
      <dgm:t>
        <a:bodyPr/>
        <a:lstStyle/>
        <a:p>
          <a:endParaRPr lang="en-US"/>
        </a:p>
      </dgm:t>
    </dgm:pt>
    <dgm:pt modelId="{775925A1-52F7-8C41-96E3-E04D7D7543E8}" type="pres">
      <dgm:prSet presAssocID="{C27A734B-30E2-9D46-A252-E1ADE99C3351}" presName="linearFlow" presStyleCnt="0">
        <dgm:presLayoutVars>
          <dgm:dir/>
          <dgm:resizeHandles val="exact"/>
        </dgm:presLayoutVars>
      </dgm:prSet>
      <dgm:spPr/>
    </dgm:pt>
    <dgm:pt modelId="{06E73BC5-E9ED-9A45-9690-CAB08D120F2B}" type="pres">
      <dgm:prSet presAssocID="{DA79CB75-17E3-7644-9460-3883E3314D2E}" presName="composite" presStyleCnt="0"/>
      <dgm:spPr/>
    </dgm:pt>
    <dgm:pt modelId="{1BA0D2F5-5C94-B345-ACF6-6A1DEDAD8612}" type="pres">
      <dgm:prSet presAssocID="{DA79CB75-17E3-7644-9460-3883E3314D2E}" presName="imgShp" presStyleLbl="fgImgPlace1" presStyleIdx="0" presStyleCnt="3"/>
      <dgm:spPr/>
    </dgm:pt>
    <dgm:pt modelId="{6A640020-A112-D748-B064-D0283C3EFCA3}" type="pres">
      <dgm:prSet presAssocID="{DA79CB75-17E3-7644-9460-3883E3314D2E}" presName="txShp" presStyleLbl="node1" presStyleIdx="0" presStyleCnt="3" custLinFactNeighborX="297" custLinFactNeighborY="8842">
        <dgm:presLayoutVars>
          <dgm:bulletEnabled val="1"/>
        </dgm:presLayoutVars>
      </dgm:prSet>
      <dgm:spPr/>
    </dgm:pt>
    <dgm:pt modelId="{BA048F90-6151-BF4F-8B9F-0B188BE27EF3}" type="pres">
      <dgm:prSet presAssocID="{EFF9E026-3555-5242-93B6-C2B062FF88E7}" presName="spacing" presStyleCnt="0"/>
      <dgm:spPr/>
    </dgm:pt>
    <dgm:pt modelId="{74A1E48F-554C-3E47-B656-BCD0CCCB2907}" type="pres">
      <dgm:prSet presAssocID="{DFE09DD7-2A67-1946-A68A-9C01B3A16EE8}" presName="composite" presStyleCnt="0"/>
      <dgm:spPr/>
    </dgm:pt>
    <dgm:pt modelId="{B707F864-A444-AC4B-BFD7-F00DEFD74746}" type="pres">
      <dgm:prSet presAssocID="{DFE09DD7-2A67-1946-A68A-9C01B3A16EE8}" presName="imgShp" presStyleLbl="fgImgPlace1" presStyleIdx="1" presStyleCnt="3"/>
      <dgm:spPr/>
    </dgm:pt>
    <dgm:pt modelId="{5DCC81ED-C20D-F444-BC4F-80BCA42B83AC}" type="pres">
      <dgm:prSet presAssocID="{DFE09DD7-2A67-1946-A68A-9C01B3A16EE8}" presName="txShp" presStyleLbl="node1" presStyleIdx="1" presStyleCnt="3">
        <dgm:presLayoutVars>
          <dgm:bulletEnabled val="1"/>
        </dgm:presLayoutVars>
      </dgm:prSet>
      <dgm:spPr/>
    </dgm:pt>
    <dgm:pt modelId="{2790AC67-D501-124D-8AFA-038D9FF19CC5}" type="pres">
      <dgm:prSet presAssocID="{E50EC01E-8A4C-BA42-89D7-6D2D9D6B9107}" presName="spacing" presStyleCnt="0"/>
      <dgm:spPr/>
    </dgm:pt>
    <dgm:pt modelId="{FE916A18-0F35-8B4A-A76F-9B131602137F}" type="pres">
      <dgm:prSet presAssocID="{B6DD7611-A43B-B447-A317-D6D5CC1EAFED}" presName="composite" presStyleCnt="0"/>
      <dgm:spPr/>
    </dgm:pt>
    <dgm:pt modelId="{CD62997B-ED81-E643-B3DE-1139B9CE119C}" type="pres">
      <dgm:prSet presAssocID="{B6DD7611-A43B-B447-A317-D6D5CC1EAFED}" presName="imgShp" presStyleLbl="fgImgPlace1" presStyleIdx="2" presStyleCnt="3"/>
      <dgm:spPr/>
    </dgm:pt>
    <dgm:pt modelId="{2150FA03-991F-1641-AB46-6B6BDCC6EA38}" type="pres">
      <dgm:prSet presAssocID="{B6DD7611-A43B-B447-A317-D6D5CC1EAFED}" presName="txShp" presStyleLbl="node1" presStyleIdx="2" presStyleCnt="3">
        <dgm:presLayoutVars>
          <dgm:bulletEnabled val="1"/>
        </dgm:presLayoutVars>
      </dgm:prSet>
      <dgm:spPr/>
    </dgm:pt>
  </dgm:ptLst>
  <dgm:cxnLst>
    <dgm:cxn modelId="{CACE6A61-3714-EB45-BE00-FB59956A4DE6}" srcId="{C27A734B-30E2-9D46-A252-E1ADE99C3351}" destId="{DFE09DD7-2A67-1946-A68A-9C01B3A16EE8}" srcOrd="1" destOrd="0" parTransId="{E1EA4E27-B7BD-4B4E-9C76-1C9EBBFFC8C2}" sibTransId="{E50EC01E-8A4C-BA42-89D7-6D2D9D6B9107}"/>
    <dgm:cxn modelId="{062C6A78-A065-884F-B6D6-B0462C8BFDB7}" type="presOf" srcId="{B6DD7611-A43B-B447-A317-D6D5CC1EAFED}" destId="{2150FA03-991F-1641-AB46-6B6BDCC6EA38}" srcOrd="0" destOrd="0" presId="urn:microsoft.com/office/officeart/2005/8/layout/vList3"/>
    <dgm:cxn modelId="{DAAE0786-0D92-F345-8076-F8A1B5EE9020}" type="presOf" srcId="{C27A734B-30E2-9D46-A252-E1ADE99C3351}" destId="{775925A1-52F7-8C41-96E3-E04D7D7543E8}" srcOrd="0" destOrd="0" presId="urn:microsoft.com/office/officeart/2005/8/layout/vList3"/>
    <dgm:cxn modelId="{23C6D48E-6F9B-6542-A571-B5D892C75EAE}" type="presOf" srcId="{DA79CB75-17E3-7644-9460-3883E3314D2E}" destId="{6A640020-A112-D748-B064-D0283C3EFCA3}" srcOrd="0" destOrd="0" presId="urn:microsoft.com/office/officeart/2005/8/layout/vList3"/>
    <dgm:cxn modelId="{4E1DC6B0-4A7E-F342-9660-3ED30D73C168}" type="presOf" srcId="{DFE09DD7-2A67-1946-A68A-9C01B3A16EE8}" destId="{5DCC81ED-C20D-F444-BC4F-80BCA42B83AC}" srcOrd="0" destOrd="0" presId="urn:microsoft.com/office/officeart/2005/8/layout/vList3"/>
    <dgm:cxn modelId="{4E90E6C1-C40B-BA43-8E0C-6627441BF2C6}" srcId="{C27A734B-30E2-9D46-A252-E1ADE99C3351}" destId="{B6DD7611-A43B-B447-A317-D6D5CC1EAFED}" srcOrd="2" destOrd="0" parTransId="{8E597F66-7235-8749-A114-5808492DC748}" sibTransId="{98BF83BE-DEAF-CC46-A6C3-D32F4DC12066}"/>
    <dgm:cxn modelId="{FD45B9C3-51AA-8D46-B787-9D2750DCD6B5}" srcId="{C27A734B-30E2-9D46-A252-E1ADE99C3351}" destId="{DA79CB75-17E3-7644-9460-3883E3314D2E}" srcOrd="0" destOrd="0" parTransId="{C9BC1060-D475-4944-AC01-17FC367AAF93}" sibTransId="{EFF9E026-3555-5242-93B6-C2B062FF88E7}"/>
    <dgm:cxn modelId="{FDB61ACC-6AE4-F841-B55C-4F5065F789C5}" type="presParOf" srcId="{775925A1-52F7-8C41-96E3-E04D7D7543E8}" destId="{06E73BC5-E9ED-9A45-9690-CAB08D120F2B}" srcOrd="0" destOrd="0" presId="urn:microsoft.com/office/officeart/2005/8/layout/vList3"/>
    <dgm:cxn modelId="{9B795389-E786-194D-B26C-CB55FA3C898E}" type="presParOf" srcId="{06E73BC5-E9ED-9A45-9690-CAB08D120F2B}" destId="{1BA0D2F5-5C94-B345-ACF6-6A1DEDAD8612}" srcOrd="0" destOrd="0" presId="urn:microsoft.com/office/officeart/2005/8/layout/vList3"/>
    <dgm:cxn modelId="{D9B36D66-A374-334D-A94A-5A349834CAEA}" type="presParOf" srcId="{06E73BC5-E9ED-9A45-9690-CAB08D120F2B}" destId="{6A640020-A112-D748-B064-D0283C3EFCA3}" srcOrd="1" destOrd="0" presId="urn:microsoft.com/office/officeart/2005/8/layout/vList3"/>
    <dgm:cxn modelId="{B4F87BD8-3D27-7B41-ADD2-8856522053D4}" type="presParOf" srcId="{775925A1-52F7-8C41-96E3-E04D7D7543E8}" destId="{BA048F90-6151-BF4F-8B9F-0B188BE27EF3}" srcOrd="1" destOrd="0" presId="urn:microsoft.com/office/officeart/2005/8/layout/vList3"/>
    <dgm:cxn modelId="{F661E06A-736F-8D4F-8D3C-EA4DBA948C2F}" type="presParOf" srcId="{775925A1-52F7-8C41-96E3-E04D7D7543E8}" destId="{74A1E48F-554C-3E47-B656-BCD0CCCB2907}" srcOrd="2" destOrd="0" presId="urn:microsoft.com/office/officeart/2005/8/layout/vList3"/>
    <dgm:cxn modelId="{D580E570-6549-194C-8F30-7B473ADA327A}" type="presParOf" srcId="{74A1E48F-554C-3E47-B656-BCD0CCCB2907}" destId="{B707F864-A444-AC4B-BFD7-F00DEFD74746}" srcOrd="0" destOrd="0" presId="urn:microsoft.com/office/officeart/2005/8/layout/vList3"/>
    <dgm:cxn modelId="{8CFFBCB2-569D-C649-8864-4EB69BE4CE5B}" type="presParOf" srcId="{74A1E48F-554C-3E47-B656-BCD0CCCB2907}" destId="{5DCC81ED-C20D-F444-BC4F-80BCA42B83AC}" srcOrd="1" destOrd="0" presId="urn:microsoft.com/office/officeart/2005/8/layout/vList3"/>
    <dgm:cxn modelId="{4E2B1D04-4277-9146-9EB0-492B64306F13}" type="presParOf" srcId="{775925A1-52F7-8C41-96E3-E04D7D7543E8}" destId="{2790AC67-D501-124D-8AFA-038D9FF19CC5}" srcOrd="3" destOrd="0" presId="urn:microsoft.com/office/officeart/2005/8/layout/vList3"/>
    <dgm:cxn modelId="{50AD2CC9-B9A7-EA40-B2C1-5CD7BF775D04}" type="presParOf" srcId="{775925A1-52F7-8C41-96E3-E04D7D7543E8}" destId="{FE916A18-0F35-8B4A-A76F-9B131602137F}" srcOrd="4" destOrd="0" presId="urn:microsoft.com/office/officeart/2005/8/layout/vList3"/>
    <dgm:cxn modelId="{89D7B67C-60B9-904B-9727-5EDE954F9599}" type="presParOf" srcId="{FE916A18-0F35-8B4A-A76F-9B131602137F}" destId="{CD62997B-ED81-E643-B3DE-1139B9CE119C}" srcOrd="0" destOrd="0" presId="urn:microsoft.com/office/officeart/2005/8/layout/vList3"/>
    <dgm:cxn modelId="{1CFC944D-48EA-ED41-B1CB-2FAB5E77A31C}" type="presParOf" srcId="{FE916A18-0F35-8B4A-A76F-9B131602137F}" destId="{2150FA03-991F-1641-AB46-6B6BDCC6EA3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40020-A112-D748-B064-D0283C3EFCA3}">
      <dsp:nvSpPr>
        <dsp:cNvPr id="0" name=""/>
        <dsp:cNvSpPr/>
      </dsp:nvSpPr>
      <dsp:spPr>
        <a:xfrm rot="10800000">
          <a:off x="1964272" y="91010"/>
          <a:ext cx="6701735" cy="10253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150" tIns="179070" rIns="334264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Embrace Parallelism</a:t>
          </a:r>
        </a:p>
      </dsp:txBody>
      <dsp:txXfrm rot="10800000">
        <a:off x="2220609" y="91010"/>
        <a:ext cx="6445398" cy="1025347"/>
      </dsp:txXfrm>
    </dsp:sp>
    <dsp:sp modelId="{1BA0D2F5-5C94-B345-ACF6-6A1DEDAD8612}">
      <dsp:nvSpPr>
        <dsp:cNvPr id="0" name=""/>
        <dsp:cNvSpPr/>
      </dsp:nvSpPr>
      <dsp:spPr>
        <a:xfrm>
          <a:off x="1431694" y="349"/>
          <a:ext cx="1025347" cy="102534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C81ED-C20D-F444-BC4F-80BCA42B83AC}">
      <dsp:nvSpPr>
        <dsp:cNvPr id="0" name=""/>
        <dsp:cNvSpPr/>
      </dsp:nvSpPr>
      <dsp:spPr>
        <a:xfrm rot="10800000">
          <a:off x="1944367" y="1301132"/>
          <a:ext cx="6701735" cy="10253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150" tIns="179070" rIns="334264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Keep Hardware Simple</a:t>
          </a:r>
        </a:p>
      </dsp:txBody>
      <dsp:txXfrm rot="10800000">
        <a:off x="2200704" y="1301132"/>
        <a:ext cx="6445398" cy="1025347"/>
      </dsp:txXfrm>
    </dsp:sp>
    <dsp:sp modelId="{B707F864-A444-AC4B-BFD7-F00DEFD74746}">
      <dsp:nvSpPr>
        <dsp:cNvPr id="0" name=""/>
        <dsp:cNvSpPr/>
      </dsp:nvSpPr>
      <dsp:spPr>
        <a:xfrm>
          <a:off x="1431694" y="1301132"/>
          <a:ext cx="1025347" cy="102534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0FA03-991F-1641-AB46-6B6BDCC6EA38}">
      <dsp:nvSpPr>
        <dsp:cNvPr id="0" name=""/>
        <dsp:cNvSpPr/>
      </dsp:nvSpPr>
      <dsp:spPr>
        <a:xfrm rot="10800000">
          <a:off x="1944367" y="2601916"/>
          <a:ext cx="6701735" cy="10253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150" tIns="179070" rIns="334264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Expose to Software</a:t>
          </a:r>
        </a:p>
      </dsp:txBody>
      <dsp:txXfrm rot="10800000">
        <a:off x="2200704" y="2601916"/>
        <a:ext cx="6445398" cy="1025347"/>
      </dsp:txXfrm>
    </dsp:sp>
    <dsp:sp modelId="{CD62997B-ED81-E643-B3DE-1139B9CE119C}">
      <dsp:nvSpPr>
        <dsp:cNvPr id="0" name=""/>
        <dsp:cNvSpPr/>
      </dsp:nvSpPr>
      <dsp:spPr>
        <a:xfrm>
          <a:off x="1431694" y="2601916"/>
          <a:ext cx="1025347" cy="102534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6F3FE-3E5F-A7EC-8C18-CE1496214D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E8C4B-E439-5DC8-5220-C9B3FBE989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8248C-4864-844E-A3FD-EE0DA118C265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45E1D-A7B2-C0B9-9D63-4A8D563D84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FF0BC-DADA-5516-0CC4-D6F26C2ACF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CDD1-EF00-1741-8262-CF24C3A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71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034C8-8486-2947-B941-DC5AD4473686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B0098-A459-3641-87C4-B3B827EFA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3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.nus.edu.sg/~tulika/DAC17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.nus.edu.sg/~tulika/DAC17.pdf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35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37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8209A-2524-56AF-1519-F5305245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E9922-FB71-7200-CFE0-6FCF4DE45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8D084-0B5A-4E91-6773-BD7154033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E96B4-5925-8B3A-86B6-8CBF59800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D49D-A06F-4E2B-BBF9-195E069110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4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4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82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EB0098-A459-3641-87C4-B3B827EFA6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34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41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83CD3-4D24-373A-2A0E-7C72C1D5D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38F7C-5ACC-628E-D892-C78FA986B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7CD54-1F7F-881A-3A53-20BBD95DD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FA49-74F8-15FB-B388-253959D67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76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01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84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HyCUBE : A CGRA with Reconfigurable Single-cycle Multi-hop Interconnect</a:t>
            </a:r>
            <a:br>
              <a:rPr lang="en-SG" dirty="0"/>
            </a:b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Manupa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Karunaratne, Aditi Kulkarni, Tulika Mitra, Li-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Shiuan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Peh</a:t>
            </a:r>
            <a:br>
              <a:rPr lang="en-SG" dirty="0"/>
            </a:b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54th ACM/IEEE Design Automation Conference, June 2017</a:t>
            </a:r>
            <a:endParaRPr lang="en-SG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" action="ppaction://noaction"/>
            </a:endParaRPr>
          </a:p>
          <a:p>
            <a:endParaRPr lang="en-SG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" action="ppaction://noaction"/>
            </a:endParaRPr>
          </a:p>
          <a:p>
            <a:r>
              <a:rPr lang="en-SG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HyCUBE: a 0.9V 26.4 MOPS/mW, 290 pJ/cycle, Power Efficient Accelerator for IoT Applications</a:t>
            </a:r>
            <a:br>
              <a:rPr lang="en-SG" dirty="0"/>
            </a:b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 Wang, 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Manupa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Karunarathne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Aditi Kulkarni, Tulika Mitra, Li-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Shiuan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Peh</a:t>
            </a:r>
            <a:br>
              <a:rPr lang="en-SG" dirty="0"/>
            </a:b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Asian Solid-State Circuits Conference, November 2019</a:t>
            </a:r>
          </a:p>
          <a:p>
            <a:endParaRPr lang="en-SG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9AC08-8CE0-4A02-A76E-4CAA7E8B59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7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5B171-592C-4C3D-9542-6FF7D613A9E5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356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HyCUBE : A CGRA with Reconfigurable Single-cycle Multi-hop Interconnect</a:t>
            </a:r>
            <a:br>
              <a:rPr lang="en-SG" dirty="0"/>
            </a:b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Manupa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Karunaratne, Aditi Kulkarni, Tulika Mitra, Li-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Shiuan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Peh</a:t>
            </a:r>
            <a:br>
              <a:rPr lang="en-SG" dirty="0"/>
            </a:b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54th ACM/IEEE Design Automation Conference, June 2017</a:t>
            </a:r>
            <a:endParaRPr lang="en-SG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" action="ppaction://noaction"/>
            </a:endParaRPr>
          </a:p>
          <a:p>
            <a:endParaRPr lang="en-SG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" action="ppaction://noaction"/>
            </a:endParaRPr>
          </a:p>
          <a:p>
            <a:r>
              <a:rPr lang="en-SG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HyCUBE: a 0.9V 26.4 MOPS/mW, 290 pJ/cycle, Power Efficient Accelerator for IoT Applications</a:t>
            </a:r>
            <a:br>
              <a:rPr lang="en-SG" dirty="0"/>
            </a:b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 Wang, 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Manupa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Karunarathne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Aditi Kulkarni, Tulika Mitra, Li-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Shiuan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Peh</a:t>
            </a:r>
            <a:br>
              <a:rPr lang="en-SG" dirty="0"/>
            </a:b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Asian Solid-State Circuits Conference, November 2019</a:t>
            </a:r>
          </a:p>
          <a:p>
            <a:endParaRPr lang="en-SG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9AC08-8CE0-4A02-A76E-4CAA7E8B59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7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C7E5-8C21-A048-A0F0-27AC85EB3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703C7-E34E-9A4D-B192-DC169F3E7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D29D959-3D5D-4A76-CEF3-4369DC59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92875"/>
            <a:ext cx="4749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887B22B3-5045-934B-860D-F97CF8DCB2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A logo of a national university of singapore&#10;&#10;Description automatically generated">
            <a:extLst>
              <a:ext uri="{FF2B5EF4-FFF2-40B4-BE49-F238E27FC236}">
                <a16:creationId xmlns:a16="http://schemas.microsoft.com/office/drawing/2014/main" id="{B37FAD3C-C5BB-F116-3C79-E33DC7D7C99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237961"/>
            <a:ext cx="1369981" cy="62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4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BECE-961E-164A-8263-CA589695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2CD81-4C27-A34B-934C-9AD58A803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3B220-8B3E-A845-9749-D6C596BB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9981" y="636541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A5D2D-E172-5444-8ABF-8382E2E0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55562-AF9A-7244-B9FF-A2F7B2E8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92875"/>
            <a:ext cx="474945" cy="365125"/>
          </a:xfrm>
          <a:prstGeom prst="rect">
            <a:avLst/>
          </a:prstGeom>
        </p:spPr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4D7BC3-E5D4-B546-A4D9-B53734717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6BD19-4692-A942-BB27-656BBA552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1E9EC-A4E0-0A4C-896A-3CB164D15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9981" y="636541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A99A3-DEF1-0F41-90BE-B806BC53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C8819-0DC4-154E-9D9B-E9F75B98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92875"/>
            <a:ext cx="474945" cy="365125"/>
          </a:xfrm>
          <a:prstGeom prst="rect">
            <a:avLst/>
          </a:prstGeom>
        </p:spPr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80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9F34CB4-8B4A-82E6-88A7-C34AE814A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7055" y="6492875"/>
            <a:ext cx="4749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0432FF"/>
                </a:solidFill>
              </a:defRPr>
            </a:lvl1pPr>
          </a:lstStyle>
          <a:p>
            <a:fld id="{887B22B3-5045-934B-860D-F97CF8DCB2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54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E7E7-A8F7-C547-8A0A-02629926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93"/>
            <a:ext cx="9092879" cy="851556"/>
          </a:xfrm>
        </p:spPr>
        <p:txBody>
          <a:bodyPr/>
          <a:lstStyle>
            <a:lvl1pPr>
              <a:defRPr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883E8-FAA4-114E-A19B-FA28EBAF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5038"/>
            <a:ext cx="10515600" cy="47940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9CCB0-30FD-E54B-9B67-B379DCF1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859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7E50D-A15F-6346-AD44-08ADFABF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8F0F268-4C3E-1444-DBF7-C380618E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84520"/>
            <a:ext cx="4749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887B22B3-5045-934B-860D-F97CF8DCB2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0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2F86-7ECE-F54B-A216-EDD39563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29275-7AD7-894F-9999-4247EBBEC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572D4-234A-474D-BC7A-779D7984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9981" y="636541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6CB8-DDEF-0641-A230-176B0BB51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4A8BF-44F4-ED4B-9C16-DF2AA2E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92875"/>
            <a:ext cx="474945" cy="365125"/>
          </a:xfrm>
          <a:prstGeom prst="rect">
            <a:avLst/>
          </a:prstGeom>
        </p:spPr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8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A58D-306D-7E48-9B49-DFE4E98E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2160C-F1B0-454F-BB06-DE973BDB0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CCD90-50C7-474B-9767-7E5B5FD1C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C6239-6520-7740-A21C-0CAFC073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9981" y="636541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34DE0-F2B3-9347-A140-07D3EC08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1B7D1-973A-E148-B5F0-00E3C23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92875"/>
            <a:ext cx="474945" cy="365125"/>
          </a:xfrm>
          <a:prstGeom prst="rect">
            <a:avLst/>
          </a:prstGeom>
        </p:spPr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DB9B4-B3B6-A347-A3DE-1187A959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5245E-1867-BE44-B0BC-57D4BA7D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87C17-9B9B-4845-BE3D-EDD23928B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2AFD7-8CEC-C648-8E8F-92BEBCECB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F55BB-03DC-9E4B-BEB7-F35479922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395ECB-0B3C-A247-BE4F-DE8F22F3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9981" y="636541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D9DF8-BA07-FD44-BE1A-3411C187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30B7A-BA3F-884C-859D-A1F22B82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92875"/>
            <a:ext cx="474945" cy="365125"/>
          </a:xfrm>
          <a:prstGeom prst="rect">
            <a:avLst/>
          </a:prstGeom>
        </p:spPr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2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2120-8BD9-7745-A0CB-C19BE26B0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36"/>
            <a:ext cx="9092879" cy="851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338B9-AB4D-A74A-88F7-247CC570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9981" y="636541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8A953-8D74-B040-8F82-62534E62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6B514-BEFE-514E-A614-816F63A5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92875"/>
            <a:ext cx="474945" cy="365125"/>
          </a:xfrm>
          <a:prstGeom prst="rect">
            <a:avLst/>
          </a:prstGeom>
        </p:spPr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7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26A56-DB31-6348-8386-2EBA4529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9981" y="636541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C45BA-0DE5-F84C-8519-6458458F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F8D84-49E1-2C4F-BE70-B7056484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92875"/>
            <a:ext cx="474945" cy="365125"/>
          </a:xfrm>
          <a:prstGeom prst="rect">
            <a:avLst/>
          </a:prstGeom>
        </p:spPr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50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AAD0-3AFF-FB4A-B44B-2FAFF850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A18F9-786D-124F-92A6-06E970DB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627EC-02A9-8E49-8E69-A7CA08576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282B3-0755-AC46-8515-56A00507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9981" y="636541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2A1CF-1FFC-0645-9D4A-0F352D79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5C41A-78D1-D64B-94B3-A65C0C48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92875"/>
            <a:ext cx="474945" cy="365125"/>
          </a:xfrm>
          <a:prstGeom prst="rect">
            <a:avLst/>
          </a:prstGeom>
        </p:spPr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5378-43A2-1E4A-A444-41E58F12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9A9A0F-60A9-5340-BE69-73E74AE5E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5C850-796A-284F-9B2A-FE429D6A0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6ECD9-E16F-8847-A43F-3A46B4FD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9981" y="636541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9D0AB-F2FA-BE47-826E-5BAFCA8CD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8DBF7-DBB2-6D46-B601-182D523F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69524"/>
            <a:ext cx="474945" cy="365125"/>
          </a:xfrm>
          <a:prstGeom prst="rect">
            <a:avLst/>
          </a:prstGeom>
        </p:spPr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4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7A500C-3960-1F4D-A057-94887E64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961"/>
            <a:ext cx="9092879" cy="85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B107E-F3DC-2D4D-BC2A-4AFCAE010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14472"/>
            <a:ext cx="10515600" cy="48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7E427-4742-0447-90CE-0A6429C43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7055" y="6492875"/>
            <a:ext cx="4749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C00000"/>
                </a:solidFill>
              </a:defRPr>
            </a:lvl1pPr>
          </a:lstStyle>
          <a:p>
            <a:fld id="{887B22B3-5045-934B-860D-F97CF8DCB2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A logo of a national university of singapore&#10;&#10;Description automatically generated">
            <a:extLst>
              <a:ext uri="{FF2B5EF4-FFF2-40B4-BE49-F238E27FC236}">
                <a16:creationId xmlns:a16="http://schemas.microsoft.com/office/drawing/2014/main" id="{5DDC33C6-B695-7FAE-58E9-195AFC86BB2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237961"/>
            <a:ext cx="1369981" cy="62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87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baseline="0">
          <a:solidFill>
            <a:srgbClr val="C00000"/>
          </a:solidFill>
          <a:latin typeface="Bookman Old Style" panose="02050604050505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sv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ficialanalysis.ai/models/llama-3-1-instruct-70b/provider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8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5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.nus.edu.sg/~tulika/Hycube_for_ASSCC_2019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.nus.edu.sg/~tulika/DAC17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8502438" TargetMode="External"/><Relationship Id="rId3" Type="http://schemas.openxmlformats.org/officeDocument/2006/relationships/hyperlink" Target="https://ieeexplore.ieee.org/document/9499726" TargetMode="External"/><Relationship Id="rId7" Type="http://schemas.openxmlformats.org/officeDocument/2006/relationships/hyperlink" Target="https://ieeexplore.ieee.org/document/6412157" TargetMode="External"/><Relationship Id="rId2" Type="http://schemas.openxmlformats.org/officeDocument/2006/relationships/hyperlink" Target="https://ieeexplore.ieee.org/document/9407079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eeexplore.ieee.org/document/9830509" TargetMode="External"/><Relationship Id="rId5" Type="http://schemas.openxmlformats.org/officeDocument/2006/relationships/hyperlink" Target="https://ieeexplore.ieee.org/document/9923793" TargetMode="External"/><Relationship Id="rId4" Type="http://schemas.openxmlformats.org/officeDocument/2006/relationships/hyperlink" Target="https://ieeexplore.ieee.org/document/9116408" TargetMode="External"/><Relationship Id="rId9" Type="http://schemas.openxmlformats.org/officeDocument/2006/relationships/hyperlink" Target="https://ieeexplore.ieee.org/document/9731612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.nus.edu.sg/~tulika/HiMap_DATE_2021.pdf" TargetMode="External"/><Relationship Id="rId13" Type="http://schemas.openxmlformats.org/officeDocument/2006/relationships/image" Target="../media/image81.png"/><Relationship Id="rId3" Type="http://schemas.openxmlformats.org/officeDocument/2006/relationships/image" Target="../media/image79.tiff"/><Relationship Id="rId7" Type="http://schemas.openxmlformats.org/officeDocument/2006/relationships/hyperlink" Target="https://ieeexplore.ieee.org/document/9351547" TargetMode="External"/><Relationship Id="rId12" Type="http://schemas.openxmlformats.org/officeDocument/2006/relationships/hyperlink" Target="http://www.comp.nus.edu.sg/~tulika/DAC25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.nus.edu.sg/~tulika/TRETS14.pdf" TargetMode="External"/><Relationship Id="rId11" Type="http://schemas.openxmlformats.org/officeDocument/2006/relationships/hyperlink" Target="https://www.comp.nus.edu.sg/~tulika/HPCA_LISA_2022.pdf" TargetMode="External"/><Relationship Id="rId5" Type="http://schemas.openxmlformats.org/officeDocument/2006/relationships/image" Target="../media/image80.png"/><Relationship Id="rId10" Type="http://schemas.openxmlformats.org/officeDocument/2006/relationships/hyperlink" Target="https://www.comp.nus.edu.sg/~tulika/DAC22.pdf" TargetMode="External"/><Relationship Id="rId4" Type="http://schemas.openxmlformats.org/officeDocument/2006/relationships/oleObject" Target="../embeddings/oleObject1.bin"/><Relationship Id="rId9" Type="http://schemas.openxmlformats.org/officeDocument/2006/relationships/hyperlink" Target="https://www.comp.nus.edu.sg/~tulika/HiMap-TCAD.pdf" TargetMode="External"/><Relationship Id="rId1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hyperlink" Target="https://github.com/ecolab-nus/morphe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8.tiff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svg"/><Relationship Id="rId4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Relationship Id="rId9" Type="http://schemas.openxmlformats.org/officeDocument/2006/relationships/image" Target="../media/image7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52C1-0208-CD0E-CFF9-7B09EEB27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3773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The Reconfigurable Future of Accelerators 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(or Wishful Thinking?)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7790D-54DB-137A-912B-A7033D726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25616"/>
            <a:ext cx="8328454" cy="1655762"/>
          </a:xfrm>
        </p:spPr>
        <p:txBody>
          <a:bodyPr/>
          <a:lstStyle/>
          <a:p>
            <a:pPr algn="l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Tulika Mitra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National University of Singapore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D9454-91F4-133D-A2EF-3F05A7AA09BF}"/>
              </a:ext>
            </a:extLst>
          </p:cNvPr>
          <p:cNvSpPr txBox="1"/>
          <p:nvPr/>
        </p:nvSpPr>
        <p:spPr>
          <a:xfrm>
            <a:off x="1406769" y="6365673"/>
            <a:ext cx="10785231" cy="338554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effectLst/>
                <a:latin typeface="Bookman Old Style" panose="02050604050505020204" pitchFamily="18" charset="0"/>
              </a:rPr>
              <a:t>Keynote at 35</a:t>
            </a:r>
            <a:r>
              <a:rPr lang="en-US" sz="1600" baseline="30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th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effectLst/>
                <a:latin typeface="Bookman Old Style" panose="02050604050505020204" pitchFamily="18" charset="0"/>
              </a:rPr>
              <a:t> International Conference on Field-Programmable Logic and Applications (FPL) 2025</a:t>
            </a:r>
          </a:p>
        </p:txBody>
      </p:sp>
    </p:spTree>
    <p:extLst>
      <p:ext uri="{BB962C8B-B14F-4D97-AF65-F5344CB8AC3E}">
        <p14:creationId xmlns:p14="http://schemas.microsoft.com/office/powerpoint/2010/main" val="3129953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217B-AC4F-58CB-B3C6-C3BA8D3B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8" y="108393"/>
            <a:ext cx="9092879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Emergence of Native Multimodal LLMs</a:t>
            </a:r>
            <a:br>
              <a:rPr lang="en-US" dirty="0"/>
            </a:br>
            <a:r>
              <a:rPr lang="en-US" dirty="0"/>
              <a:t>AI inference is moving to the edge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3C787-6BB2-96ED-906C-45B9F02E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3975" y="6337694"/>
            <a:ext cx="2743200" cy="365125"/>
          </a:xfrm>
        </p:spPr>
        <p:txBody>
          <a:bodyPr/>
          <a:lstStyle/>
          <a:p>
            <a:fld id="{9C1D137B-275D-AE42-8E00-382F28479327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DD587E-415C-50E3-DF64-AE42CC1763DE}"/>
              </a:ext>
            </a:extLst>
          </p:cNvPr>
          <p:cNvSpPr/>
          <p:nvPr/>
        </p:nvSpPr>
        <p:spPr>
          <a:xfrm>
            <a:off x="2503082" y="1592373"/>
            <a:ext cx="2644346" cy="253313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nela Deck" pitchFamily="2" charset="0"/>
              </a:rPr>
              <a:t>LLM</a:t>
            </a:r>
          </a:p>
        </p:txBody>
      </p:sp>
      <p:pic>
        <p:nvPicPr>
          <p:cNvPr id="6" name="Graphic 5" descr="Podcast with solid fill">
            <a:extLst>
              <a:ext uri="{FF2B5EF4-FFF2-40B4-BE49-F238E27FC236}">
                <a16:creationId xmlns:a16="http://schemas.microsoft.com/office/drawing/2014/main" id="{A9709FDE-176D-7EFA-914E-3CAC73A2D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432" y="3076925"/>
            <a:ext cx="914400" cy="914400"/>
          </a:xfrm>
          <a:prstGeom prst="rect">
            <a:avLst/>
          </a:prstGeom>
        </p:spPr>
      </p:pic>
      <p:pic>
        <p:nvPicPr>
          <p:cNvPr id="8" name="Graphic 7" descr="Video camera with solid fill">
            <a:extLst>
              <a:ext uri="{FF2B5EF4-FFF2-40B4-BE49-F238E27FC236}">
                <a16:creationId xmlns:a16="http://schemas.microsoft.com/office/drawing/2014/main" id="{7205A0F2-2A12-0244-31D4-5A4B2FB3A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054" y="3991325"/>
            <a:ext cx="914400" cy="914400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6D76FDA7-9725-1F08-9395-1852BBDA5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432" y="1238855"/>
            <a:ext cx="914400" cy="914400"/>
          </a:xfrm>
          <a:prstGeom prst="rect">
            <a:avLst/>
          </a:prstGeom>
        </p:spPr>
      </p:pic>
      <p:pic>
        <p:nvPicPr>
          <p:cNvPr id="12" name="Graphic 11" descr="Image with solid fill">
            <a:extLst>
              <a:ext uri="{FF2B5EF4-FFF2-40B4-BE49-F238E27FC236}">
                <a16:creationId xmlns:a16="http://schemas.microsoft.com/office/drawing/2014/main" id="{5680ABE0-9ED0-DA62-A5D7-B53E0296BA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243" y="2162525"/>
            <a:ext cx="914400" cy="914400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D0008026-636D-0E2C-25AE-1432C8C99E10}"/>
              </a:ext>
            </a:extLst>
          </p:cNvPr>
          <p:cNvSpPr/>
          <p:nvPr/>
        </p:nvSpPr>
        <p:spPr>
          <a:xfrm>
            <a:off x="1976195" y="1238855"/>
            <a:ext cx="526887" cy="343826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897300C0-2CB2-96DA-EE3E-5DD456A45B99}"/>
              </a:ext>
            </a:extLst>
          </p:cNvPr>
          <p:cNvSpPr/>
          <p:nvPr/>
        </p:nvSpPr>
        <p:spPr>
          <a:xfrm>
            <a:off x="5154104" y="1210281"/>
            <a:ext cx="484603" cy="343826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ext aa free vector icon - Iconbolt">
            <a:extLst>
              <a:ext uri="{FF2B5EF4-FFF2-40B4-BE49-F238E27FC236}">
                <a16:creationId xmlns:a16="http://schemas.microsoft.com/office/drawing/2014/main" id="{D9B0BEC5-48C0-D33F-D7EB-5B5818A9F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7255" y="1051961"/>
            <a:ext cx="937954" cy="9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ndows 10 Audio Improvements - The ...">
            <a:extLst>
              <a:ext uri="{FF2B5EF4-FFF2-40B4-BE49-F238E27FC236}">
                <a16:creationId xmlns:a16="http://schemas.microsoft.com/office/drawing/2014/main" id="{4D82912F-C06F-2DC9-4A1D-1313337EF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5138" y="3076925"/>
            <a:ext cx="820071" cy="67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3231EE4-0A0F-687D-101B-C54F30C1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2911" y="2064786"/>
            <a:ext cx="928095" cy="81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ideo Icon Stock Illustrations – 466 ...">
            <a:extLst>
              <a:ext uri="{FF2B5EF4-FFF2-40B4-BE49-F238E27FC236}">
                <a16:creationId xmlns:a16="http://schemas.microsoft.com/office/drawing/2014/main" id="{C02237DB-D259-B5EB-12BB-81CD5E4C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579" y="3729389"/>
            <a:ext cx="1119188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person and child sitting at a table&#10;&#10;Description automatically generated">
            <a:extLst>
              <a:ext uri="{FF2B5EF4-FFF2-40B4-BE49-F238E27FC236}">
                <a16:creationId xmlns:a16="http://schemas.microsoft.com/office/drawing/2014/main" id="{BB2822DF-BE97-89D8-97B3-61879414897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360" y="734960"/>
            <a:ext cx="4135011" cy="1920609"/>
          </a:xfrm>
          <a:prstGeom prst="rect">
            <a:avLst/>
          </a:prstGeom>
        </p:spPr>
      </p:pic>
      <p:pic>
        <p:nvPicPr>
          <p:cNvPr id="33" name="Picture 32" descr="A hand holding a phone&#10;&#10;Description automatically generated">
            <a:extLst>
              <a:ext uri="{FF2B5EF4-FFF2-40B4-BE49-F238E27FC236}">
                <a16:creationId xmlns:a16="http://schemas.microsoft.com/office/drawing/2014/main" id="{BD60A73A-3B91-4F16-228E-1BD9CF24493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7959" y="2714241"/>
            <a:ext cx="4155412" cy="22575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384986-8EF2-D16F-7BE4-AD988C1B7AC4}"/>
              </a:ext>
            </a:extLst>
          </p:cNvPr>
          <p:cNvSpPr txBox="1"/>
          <p:nvPr/>
        </p:nvSpPr>
        <p:spPr>
          <a:xfrm>
            <a:off x="7158039" y="1726013"/>
            <a:ext cx="2530879" cy="52322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ela Deck" pitchFamily="2" charset="0"/>
              </a:rPr>
              <a:t>ChatGPT AI math tutoring with voice and video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65579-BEBA-686A-E728-F5ED95D1D205}"/>
              </a:ext>
            </a:extLst>
          </p:cNvPr>
          <p:cNvSpPr txBox="1"/>
          <p:nvPr/>
        </p:nvSpPr>
        <p:spPr>
          <a:xfrm>
            <a:off x="7074696" y="4062517"/>
            <a:ext cx="2530879" cy="52322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ela Deck" pitchFamily="2" charset="0"/>
              </a:rPr>
              <a:t>Google Gemini personal AI assistant with voice and video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A8FE4-A259-D065-BE3A-EE4F079BF650}"/>
              </a:ext>
            </a:extLst>
          </p:cNvPr>
          <p:cNvSpPr txBox="1"/>
          <p:nvPr/>
        </p:nvSpPr>
        <p:spPr>
          <a:xfrm>
            <a:off x="506727" y="5164529"/>
            <a:ext cx="11159009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SG" sz="2400" dirty="0">
                <a:solidFill>
                  <a:srgbClr val="000000"/>
                </a:solidFill>
                <a:effectLst/>
                <a:latin typeface="Canela Text" pitchFamily="2" charset="0"/>
              </a:rPr>
              <a:t>Seamless </a:t>
            </a:r>
            <a:r>
              <a:rPr lang="en-SG" sz="2400" u="sng" dirty="0">
                <a:solidFill>
                  <a:schemeClr val="accent5">
                    <a:lumMod val="50000"/>
                  </a:schemeClr>
                </a:solidFill>
                <a:effectLst/>
                <a:latin typeface="Canela Text" pitchFamily="2" charset="0"/>
              </a:rPr>
              <a:t>interaction with physical world </a:t>
            </a:r>
            <a:r>
              <a:rPr lang="en-SG" sz="2400" dirty="0">
                <a:solidFill>
                  <a:srgbClr val="000000"/>
                </a:solidFill>
                <a:effectLst/>
                <a:latin typeface="Canela Text" pitchFamily="2" charset="0"/>
              </a:rPr>
              <a:t>via integration of multimodal data</a:t>
            </a:r>
            <a:endParaRPr lang="en-SG" sz="2400" b="1" dirty="0">
              <a:solidFill>
                <a:srgbClr val="FF0000"/>
              </a:solidFill>
              <a:effectLst/>
              <a:latin typeface="Canela Text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SG" sz="2400" dirty="0">
                <a:solidFill>
                  <a:srgbClr val="000000"/>
                </a:solidFill>
                <a:latin typeface="Canela Text" pitchFamily="2" charset="0"/>
              </a:rPr>
              <a:t>Perfect foundation for embodied intelligence</a:t>
            </a:r>
          </a:p>
        </p:txBody>
      </p:sp>
    </p:spTree>
    <p:extLst>
      <p:ext uri="{BB962C8B-B14F-4D97-AF65-F5344CB8AC3E}">
        <p14:creationId xmlns:p14="http://schemas.microsoft.com/office/powerpoint/2010/main" val="185505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DB7-AE77-9A4C-95A7-C3B47AF8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573"/>
            <a:ext cx="10515600" cy="1325563"/>
          </a:xfrm>
        </p:spPr>
        <p:txBody>
          <a:bodyPr/>
          <a:lstStyle/>
          <a:p>
            <a:r>
              <a:rPr lang="en-US" dirty="0"/>
              <a:t>AI Compute</a:t>
            </a:r>
            <a:br>
              <a:rPr lang="en-US" dirty="0"/>
            </a:br>
            <a:r>
              <a:rPr lang="en-US" dirty="0"/>
              <a:t>Challenge</a:t>
            </a:r>
          </a:p>
        </p:txBody>
      </p:sp>
      <p:pic>
        <p:nvPicPr>
          <p:cNvPr id="5" name="Picture 2" descr="Control DJI Tello drone with Hand gestures | by Nikita Kiselov | Towards  Data Science">
            <a:extLst>
              <a:ext uri="{FF2B5EF4-FFF2-40B4-BE49-F238E27FC236}">
                <a16:creationId xmlns:a16="http://schemas.microsoft.com/office/drawing/2014/main" id="{DE83788A-2465-93B7-D437-E3A245C9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1004" y="0"/>
            <a:ext cx="2301032" cy="16969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igure 02: The New Humanoid Robot - IEEE Spectrum">
            <a:extLst>
              <a:ext uri="{FF2B5EF4-FFF2-40B4-BE49-F238E27FC236}">
                <a16:creationId xmlns:a16="http://schemas.microsoft.com/office/drawing/2014/main" id="{9A00D46A-C82F-D035-2FE6-2AC09A027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9186" y="-12901"/>
            <a:ext cx="2545311" cy="173673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9EAB83-88F4-3E2D-FFC4-C5D58678BA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919" y="2005272"/>
            <a:ext cx="4898094" cy="3936233"/>
          </a:xfrm>
          <a:prstGeom prst="rect">
            <a:avLst/>
          </a:prstGeom>
        </p:spPr>
      </p:pic>
      <p:pic>
        <p:nvPicPr>
          <p:cNvPr id="15" name="Picture 14" descr="A screenshot of a smart watch&#10;&#10;Description automatically generated">
            <a:extLst>
              <a:ext uri="{FF2B5EF4-FFF2-40B4-BE49-F238E27FC236}">
                <a16:creationId xmlns:a16="http://schemas.microsoft.com/office/drawing/2014/main" id="{A056EF84-4EDC-6A14-81E3-F9306CE5E6F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3637" y="2008967"/>
            <a:ext cx="2784033" cy="3932538"/>
          </a:xfrm>
          <a:prstGeom prst="rect">
            <a:avLst/>
          </a:prstGeom>
        </p:spPr>
      </p:pic>
      <p:pic>
        <p:nvPicPr>
          <p:cNvPr id="19" name="Picture 18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05863146-A75B-3950-CE7D-1251B9290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17" y="2005272"/>
            <a:ext cx="3440773" cy="3932537"/>
          </a:xfrm>
          <a:prstGeom prst="rect">
            <a:avLst/>
          </a:prstGeom>
        </p:spPr>
      </p:pic>
      <p:pic>
        <p:nvPicPr>
          <p:cNvPr id="20" name="Picture 19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06BF804E-2EBD-0BC5-BD1A-170EABC0F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19" y="1656401"/>
            <a:ext cx="11090524" cy="35256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2989D28-A1BA-759F-C9AE-EC761C6A1D15}"/>
              </a:ext>
            </a:extLst>
          </p:cNvPr>
          <p:cNvGrpSpPr/>
          <p:nvPr/>
        </p:nvGrpSpPr>
        <p:grpSpPr>
          <a:xfrm>
            <a:off x="8621886" y="2525769"/>
            <a:ext cx="3006687" cy="3309401"/>
            <a:chOff x="4577605" y="2381282"/>
            <a:chExt cx="3006687" cy="3309401"/>
          </a:xfrm>
        </p:grpSpPr>
        <p:pic>
          <p:nvPicPr>
            <p:cNvPr id="22" name="Picture 21" descr="H100 Tensor Core GPU | NVIDIA">
              <a:extLst>
                <a:ext uri="{FF2B5EF4-FFF2-40B4-BE49-F238E27FC236}">
                  <a16:creationId xmlns:a16="http://schemas.microsoft.com/office/drawing/2014/main" id="{0D85183B-15A0-6466-F490-856CBB900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77605" y="2393950"/>
              <a:ext cx="1997126" cy="131824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4B5607-C879-402F-C796-2CE12C66DF6C}"/>
                </a:ext>
              </a:extLst>
            </p:cNvPr>
            <p:cNvSpPr txBox="1"/>
            <p:nvPr/>
          </p:nvSpPr>
          <p:spPr>
            <a:xfrm>
              <a:off x="6428095" y="2729905"/>
              <a:ext cx="923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Canela Deck Medium" pitchFamily="2" charset="0"/>
                </a:rPr>
                <a:t>GPU</a:t>
              </a:r>
            </a:p>
            <a:p>
              <a:pPr algn="l"/>
              <a:r>
                <a:rPr lang="en-US" dirty="0">
                  <a:latin typeface="Canela Deck Medium" pitchFamily="2" charset="0"/>
                </a:rPr>
                <a:t>700W </a:t>
              </a:r>
            </a:p>
          </p:txBody>
        </p:sp>
        <p:pic>
          <p:nvPicPr>
            <p:cNvPr id="24" name="Picture 2" descr="Interactive Brain - How Injury Can ...">
              <a:extLst>
                <a:ext uri="{FF2B5EF4-FFF2-40B4-BE49-F238E27FC236}">
                  <a16:creationId xmlns:a16="http://schemas.microsoft.com/office/drawing/2014/main" id="{CAB890AE-6618-02ED-E5BD-9D57F753A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973" y="3490124"/>
              <a:ext cx="1404389" cy="1090467"/>
            </a:xfrm>
            <a:prstGeom prst="rect">
              <a:avLst/>
            </a:prstGeom>
            <a:noFill/>
            <a:effectLst>
              <a:softEdge rad="79364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8595F8-8310-5763-797E-F17D3B9936F1}"/>
                </a:ext>
              </a:extLst>
            </p:cNvPr>
            <p:cNvSpPr txBox="1"/>
            <p:nvPr/>
          </p:nvSpPr>
          <p:spPr>
            <a:xfrm>
              <a:off x="6428095" y="3712192"/>
              <a:ext cx="7681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Canela Deck Medium" pitchFamily="2" charset="0"/>
                </a:rPr>
                <a:t>Brain</a:t>
              </a:r>
              <a:br>
                <a:rPr lang="en-US" dirty="0">
                  <a:latin typeface="Canela Deck Medium" pitchFamily="2" charset="0"/>
                </a:rPr>
              </a:br>
              <a:r>
                <a:rPr lang="en-US" dirty="0">
                  <a:latin typeface="Canela Deck Medium" pitchFamily="2" charset="0"/>
                </a:rPr>
                <a:t>20W </a:t>
              </a:r>
            </a:p>
          </p:txBody>
        </p:sp>
        <p:pic>
          <p:nvPicPr>
            <p:cNvPr id="26" name="Picture 6" descr="Waterproof Smartwatch for Android and ...">
              <a:extLst>
                <a:ext uri="{FF2B5EF4-FFF2-40B4-BE49-F238E27FC236}">
                  <a16:creationId xmlns:a16="http://schemas.microsoft.com/office/drawing/2014/main" id="{DAA6504F-36B3-011F-E7A8-C25A33C02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358" y="4574882"/>
              <a:ext cx="1115801" cy="1115801"/>
            </a:xfrm>
            <a:prstGeom prst="rect">
              <a:avLst/>
            </a:prstGeom>
            <a:noFill/>
            <a:effectLst>
              <a:softEdge rad="145588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98D8B9-412F-18DD-B418-AFA5D8D4BBC5}"/>
                </a:ext>
              </a:extLst>
            </p:cNvPr>
            <p:cNvSpPr txBox="1"/>
            <p:nvPr/>
          </p:nvSpPr>
          <p:spPr>
            <a:xfrm>
              <a:off x="6378057" y="4809618"/>
              <a:ext cx="889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Canela Deck Medium" pitchFamily="2" charset="0"/>
                </a:rPr>
                <a:t>Watch</a:t>
              </a:r>
              <a:br>
                <a:rPr lang="en-US" dirty="0">
                  <a:latin typeface="Canela Deck Medium" pitchFamily="2" charset="0"/>
                </a:rPr>
              </a:br>
              <a:r>
                <a:rPr lang="en-US" dirty="0">
                  <a:latin typeface="Canela Deck Medium" pitchFamily="2" charset="0"/>
                </a:rPr>
                <a:t>1W </a:t>
              </a:r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83931C1F-1B05-4D67-D734-83EDFACECAEB}"/>
                </a:ext>
              </a:extLst>
            </p:cNvPr>
            <p:cNvSpPr/>
            <p:nvPr/>
          </p:nvSpPr>
          <p:spPr>
            <a:xfrm>
              <a:off x="7197757" y="2381282"/>
              <a:ext cx="386535" cy="3296735"/>
            </a:xfrm>
            <a:prstGeom prst="downArrow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75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 cap="rnd" cmpd="sng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ela Deck Medium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C37B755-3163-9F98-2826-32F3B77376F3}"/>
              </a:ext>
            </a:extLst>
          </p:cNvPr>
          <p:cNvSpPr txBox="1"/>
          <p:nvPr/>
        </p:nvSpPr>
        <p:spPr>
          <a:xfrm>
            <a:off x="2332735" y="1723834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Canela Deck Medium" pitchFamily="2" charset="0"/>
              </a:rPr>
              <a:t>AI compute gap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A6030B-686B-71C6-DAB3-F6372D87C1B7}"/>
              </a:ext>
            </a:extLst>
          </p:cNvPr>
          <p:cNvSpPr txBox="1"/>
          <p:nvPr/>
        </p:nvSpPr>
        <p:spPr>
          <a:xfrm>
            <a:off x="9286982" y="17338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Canela Deck Medium" pitchFamily="2" charset="0"/>
              </a:rPr>
              <a:t>AI power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C5B5C-5FBD-D0D0-C826-3E1B019F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7517" y="6466864"/>
            <a:ext cx="2743200" cy="365125"/>
          </a:xfrm>
          <a:prstGeom prst="rect">
            <a:avLst/>
          </a:prstGeom>
        </p:spPr>
        <p:txBody>
          <a:bodyPr/>
          <a:lstStyle/>
          <a:p>
            <a:fld id="{887B22B3-5045-934B-860D-F97CF8DCB2F4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5C44A-3614-0D5E-9FEE-18F65888D2E5}"/>
              </a:ext>
            </a:extLst>
          </p:cNvPr>
          <p:cNvSpPr txBox="1"/>
          <p:nvPr/>
        </p:nvSpPr>
        <p:spPr>
          <a:xfrm>
            <a:off x="1416301" y="5966236"/>
            <a:ext cx="10391989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C00000"/>
                </a:solidFill>
                <a:effectLst/>
                <a:latin typeface="Canela Text" pitchFamily="2" charset="0"/>
              </a:rPr>
              <a:t>Need faster, more energy-efficient, and cheaper AI inference accelerators</a:t>
            </a:r>
          </a:p>
        </p:txBody>
      </p:sp>
    </p:spTree>
    <p:extLst>
      <p:ext uri="{BB962C8B-B14F-4D97-AF65-F5344CB8AC3E}">
        <p14:creationId xmlns:p14="http://schemas.microsoft.com/office/powerpoint/2010/main" val="100251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7565-DDE3-EFA8-ABDE-E7A05F45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F290-C3F1-DB0E-09B9-3D51FF6B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93"/>
            <a:ext cx="10591800" cy="851556"/>
          </a:xfrm>
        </p:spPr>
        <p:txBody>
          <a:bodyPr>
            <a:normAutofit/>
          </a:bodyPr>
          <a:lstStyle/>
          <a:p>
            <a:r>
              <a:rPr lang="en-US" dirty="0"/>
              <a:t>Era of AI Inference Accelerators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7F55D-CE43-E796-1306-524E5524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905" y="6415292"/>
            <a:ext cx="2743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C53CB3-6D8B-7FA7-C4C9-A413F0866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9"/>
          <a:stretch/>
        </p:blipFill>
        <p:spPr>
          <a:xfrm>
            <a:off x="1185320" y="907449"/>
            <a:ext cx="2941837" cy="2403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3358E-EE74-C286-DB1D-094C46444954}"/>
              </a:ext>
            </a:extLst>
          </p:cNvPr>
          <p:cNvSpPr txBox="1"/>
          <p:nvPr/>
        </p:nvSpPr>
        <p:spPr>
          <a:xfrm>
            <a:off x="510007" y="3429000"/>
            <a:ext cx="4944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Specialization: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Designed for a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Bookman Old Style" panose="02050604050505020204" pitchFamily="18" charset="0"/>
              </a:rPr>
              <a:t>High performance due to massive parallelism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latin typeface="Bookman Old Style" panose="02050604050505020204" pitchFamily="18" charset="0"/>
              </a:rPr>
              <a:t>Low power due to design simplicity</a:t>
            </a:r>
            <a:endParaRPr lang="en-US" sz="2400" dirty="0">
              <a:latin typeface="Bookman Old Style" panose="02050604050505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Low programmability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0F4B0-2BC1-C85E-2609-697CA44E4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321" y="784284"/>
            <a:ext cx="3751584" cy="2679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348FF-A3AD-4FAC-C308-AC33F5486208}"/>
              </a:ext>
            </a:extLst>
          </p:cNvPr>
          <p:cNvSpPr txBox="1"/>
          <p:nvPr/>
        </p:nvSpPr>
        <p:spPr>
          <a:xfrm>
            <a:off x="8805905" y="1723196"/>
            <a:ext cx="279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ookman Old Style" panose="02050604050505020204" pitchFamily="18" charset="0"/>
              </a:rPr>
              <a:t>Google </a:t>
            </a:r>
            <a:r>
              <a:rPr lang="en-SG" sz="1800" dirty="0">
                <a:latin typeface="Bookman Old Style" panose="02050604050505020204" pitchFamily="18" charset="0"/>
              </a:rPr>
              <a:t>Tensor </a:t>
            </a:r>
          </a:p>
          <a:p>
            <a:r>
              <a:rPr lang="en-SG" sz="1800" dirty="0">
                <a:latin typeface="Bookman Old Style" panose="02050604050505020204" pitchFamily="18" charset="0"/>
              </a:rPr>
              <a:t>Processing Unit (TPU) </a:t>
            </a:r>
          </a:p>
          <a:p>
            <a:r>
              <a:rPr lang="en-SG" sz="1800" dirty="0">
                <a:latin typeface="Bookman Old Style" panose="02050604050505020204" pitchFamily="18" charset="0"/>
              </a:rPr>
              <a:t>AI accelerator</a:t>
            </a:r>
          </a:p>
          <a:p>
            <a:endParaRPr lang="en-SG" b="0" i="0" dirty="0">
              <a:solidFill>
                <a:srgbClr val="444444"/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CD406-055A-C950-9D94-593AD46C41D3}"/>
              </a:ext>
            </a:extLst>
          </p:cNvPr>
          <p:cNvSpPr txBox="1"/>
          <p:nvPr/>
        </p:nvSpPr>
        <p:spPr>
          <a:xfrm>
            <a:off x="8949464" y="4754974"/>
            <a:ext cx="279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0" i="0" dirty="0">
                <a:effectLst/>
                <a:latin typeface="Bookman Old Style" panose="02050604050505020204" pitchFamily="18" charset="0"/>
              </a:rPr>
              <a:t>AMD AI Engine</a:t>
            </a:r>
          </a:p>
        </p:txBody>
      </p:sp>
      <p:pic>
        <p:nvPicPr>
          <p:cNvPr id="10" name="Picture 2" descr="AI Engine Diagram Architecture">
            <a:extLst>
              <a:ext uri="{FF2B5EF4-FFF2-40B4-BE49-F238E27FC236}">
                <a16:creationId xmlns:a16="http://schemas.microsoft.com/office/drawing/2014/main" id="{CB78F96E-D6E8-A3C6-FD39-E5D6035E6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4" r="21250"/>
          <a:stretch>
            <a:fillRect/>
          </a:stretch>
        </p:blipFill>
        <p:spPr bwMode="auto">
          <a:xfrm>
            <a:off x="5597992" y="3507733"/>
            <a:ext cx="3207913" cy="314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9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D1DE-5BDF-EFA2-7129-8C48EF67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87D26-6355-46BF-F61F-ACD0CA5FF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95" y="2327734"/>
            <a:ext cx="4986596" cy="5081194"/>
          </a:xfrm>
        </p:spPr>
        <p:txBody>
          <a:bodyPr/>
          <a:lstStyle/>
          <a:p>
            <a:pPr marL="285750" indent="-285750"/>
            <a:endParaRPr lang="en-US" dirty="0"/>
          </a:p>
          <a:p>
            <a:pPr marL="285750" indent="-285750"/>
            <a:r>
              <a:rPr lang="en-US" sz="2400" dirty="0"/>
              <a:t>Expose instruction-level parallelism in dataflow graph at compile time</a:t>
            </a:r>
          </a:p>
          <a:p>
            <a:pPr marL="285750" indent="-285750"/>
            <a:r>
              <a:rPr lang="en-US" sz="2400" dirty="0"/>
              <a:t>Dataflow graph is directly mapped onto hardware</a:t>
            </a:r>
          </a:p>
          <a:p>
            <a:pPr marL="285750" indent="-285750"/>
            <a:r>
              <a:rPr lang="en-US" sz="2400" dirty="0"/>
              <a:t>Operation is triggered when input data is 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0ECAE-D0BC-6371-F26C-40365092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13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6FB9C28-6746-2B66-10D6-60D4070E638C}"/>
              </a:ext>
            </a:extLst>
          </p:cNvPr>
          <p:cNvSpPr txBox="1">
            <a:spLocks/>
          </p:cNvSpPr>
          <p:nvPr/>
        </p:nvSpPr>
        <p:spPr>
          <a:xfrm>
            <a:off x="8410291" y="45284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7B22B3-5045-934B-860D-F97CF8DCB2F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A746B-D40F-FC3D-42F0-6F4D0AC19D95}"/>
              </a:ext>
            </a:extLst>
          </p:cNvPr>
          <p:cNvSpPr/>
          <p:nvPr/>
        </p:nvSpPr>
        <p:spPr>
          <a:xfrm>
            <a:off x="9382529" y="2783332"/>
            <a:ext cx="1883885" cy="14514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534B0-DD93-9D0F-8A9E-F790AD112C6E}"/>
              </a:ext>
            </a:extLst>
          </p:cNvPr>
          <p:cNvSpPr txBox="1"/>
          <p:nvPr/>
        </p:nvSpPr>
        <p:spPr>
          <a:xfrm>
            <a:off x="9780091" y="278773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BEF33-E391-7214-0829-6D76F161B500}"/>
              </a:ext>
            </a:extLst>
          </p:cNvPr>
          <p:cNvSpPr txBox="1"/>
          <p:nvPr/>
        </p:nvSpPr>
        <p:spPr>
          <a:xfrm>
            <a:off x="9961229" y="3833046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CD27F-926B-B62B-E933-5B2084169AAD}"/>
              </a:ext>
            </a:extLst>
          </p:cNvPr>
          <p:cNvSpPr/>
          <p:nvPr/>
        </p:nvSpPr>
        <p:spPr>
          <a:xfrm>
            <a:off x="6543184" y="2081540"/>
            <a:ext cx="2207523" cy="28841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8F79B-C1E9-EC58-21F2-EECD5E295772}"/>
              </a:ext>
            </a:extLst>
          </p:cNvPr>
          <p:cNvSpPr txBox="1"/>
          <p:nvPr/>
        </p:nvSpPr>
        <p:spPr>
          <a:xfrm>
            <a:off x="6578938" y="2046644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Dataflow Engine</a:t>
            </a:r>
          </a:p>
          <a:p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CE531-A314-E456-7C0F-7678EF02EE93}"/>
              </a:ext>
            </a:extLst>
          </p:cNvPr>
          <p:cNvSpPr/>
          <p:nvPr/>
        </p:nvSpPr>
        <p:spPr>
          <a:xfrm>
            <a:off x="6624622" y="2535695"/>
            <a:ext cx="511180" cy="4258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+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C88234-8290-D9E6-9DB4-65B716CAFE5C}"/>
              </a:ext>
            </a:extLst>
          </p:cNvPr>
          <p:cNvSpPr/>
          <p:nvPr/>
        </p:nvSpPr>
        <p:spPr>
          <a:xfrm>
            <a:off x="7677122" y="2520930"/>
            <a:ext cx="511180" cy="4258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-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25561E-3CE4-B3CD-3971-DE6A5F58BAD9}"/>
              </a:ext>
            </a:extLst>
          </p:cNvPr>
          <p:cNvSpPr/>
          <p:nvPr/>
        </p:nvSpPr>
        <p:spPr>
          <a:xfrm>
            <a:off x="6635159" y="3256498"/>
            <a:ext cx="511180" cy="4258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&gt;&gt;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5F48273-AB88-431F-FDE3-FB0C3BBFFD1A}"/>
              </a:ext>
            </a:extLst>
          </p:cNvPr>
          <p:cNvSpPr/>
          <p:nvPr/>
        </p:nvSpPr>
        <p:spPr>
          <a:xfrm>
            <a:off x="6643482" y="3875585"/>
            <a:ext cx="511180" cy="4258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&amp;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0FA13-12FF-0505-4ECB-D2EFC7F09AE8}"/>
              </a:ext>
            </a:extLst>
          </p:cNvPr>
          <p:cNvSpPr/>
          <p:nvPr/>
        </p:nvSpPr>
        <p:spPr>
          <a:xfrm>
            <a:off x="7413209" y="3244902"/>
            <a:ext cx="511180" cy="4258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&lt;&lt;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ECF9CC4-70C4-1EF1-1EA1-A17DFB666F15}"/>
              </a:ext>
            </a:extLst>
          </p:cNvPr>
          <p:cNvSpPr/>
          <p:nvPr/>
        </p:nvSpPr>
        <p:spPr>
          <a:xfrm>
            <a:off x="8055143" y="3240144"/>
            <a:ext cx="511180" cy="4258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|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6E83A9-7C07-F735-DB0C-22167F0E39E0}"/>
              </a:ext>
            </a:extLst>
          </p:cNvPr>
          <p:cNvSpPr/>
          <p:nvPr/>
        </p:nvSpPr>
        <p:spPr>
          <a:xfrm>
            <a:off x="7421532" y="3845557"/>
            <a:ext cx="511180" cy="4258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-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EF57622-BE13-198A-FA6B-500E4CC2D683}"/>
              </a:ext>
            </a:extLst>
          </p:cNvPr>
          <p:cNvSpPr/>
          <p:nvPr/>
        </p:nvSpPr>
        <p:spPr>
          <a:xfrm>
            <a:off x="8048702" y="3832913"/>
            <a:ext cx="511180" cy="4258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&amp;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4D111B1-381F-3C9D-178C-F5DA74D986A8}"/>
              </a:ext>
            </a:extLst>
          </p:cNvPr>
          <p:cNvSpPr/>
          <p:nvPr/>
        </p:nvSpPr>
        <p:spPr>
          <a:xfrm>
            <a:off x="8055143" y="4442515"/>
            <a:ext cx="511180" cy="4258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*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B01428-5741-A5AE-DC09-9FE8A490969A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880212" y="2961511"/>
            <a:ext cx="10537" cy="2949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7F132-4814-66B0-68E7-FEF99C16C76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890749" y="3682314"/>
            <a:ext cx="8323" cy="193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470C275-0A65-3AC9-3731-0B90A140A181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rot="5400000">
            <a:off x="7651678" y="2963868"/>
            <a:ext cx="298156" cy="263913"/>
          </a:xfrm>
          <a:prstGeom prst="bentConnector3">
            <a:avLst>
              <a:gd name="adj1" fmla="val 389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51EFC06-61A5-673E-1BFE-B276089667AF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rot="16200000" flipH="1">
            <a:off x="7975023" y="2904434"/>
            <a:ext cx="293398" cy="378021"/>
          </a:xfrm>
          <a:prstGeom prst="bentConnector3">
            <a:avLst>
              <a:gd name="adj1" fmla="val 387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D10E5F-F7D3-0294-6E75-275C261C8870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7668799" y="3670718"/>
            <a:ext cx="8323" cy="174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1ADFA7-623D-8393-425B-050A02A50749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flipH="1">
            <a:off x="8304292" y="3665960"/>
            <a:ext cx="6441" cy="1669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6DD1DE-492B-8ABD-2C13-5B76510A493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8304292" y="4258729"/>
            <a:ext cx="6441" cy="1837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0F82257-B681-AD3D-28A5-71F40039DF58}"/>
              </a:ext>
            </a:extLst>
          </p:cNvPr>
          <p:cNvCxnSpPr>
            <a:cxnSpLocks/>
            <a:stCxn id="17" idx="2"/>
            <a:endCxn id="19" idx="1"/>
          </p:cNvCxnSpPr>
          <p:nvPr/>
        </p:nvCxnSpPr>
        <p:spPr>
          <a:xfrm rot="16200000" flipH="1">
            <a:off x="7674107" y="4274387"/>
            <a:ext cx="384050" cy="37802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224ADD7-9BB1-DC78-AE50-492CBAC1A673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6815496" y="3452428"/>
            <a:ext cx="1039611" cy="17246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D7929A-81D6-2662-C235-1A73DF1264A5}"/>
              </a:ext>
            </a:extLst>
          </p:cNvPr>
          <p:cNvCxnSpPr/>
          <p:nvPr/>
        </p:nvCxnSpPr>
        <p:spPr>
          <a:xfrm>
            <a:off x="6899072" y="3034884"/>
            <a:ext cx="349998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49D8D0C9-304B-80A0-9C18-A0C94FE2D1B3}"/>
              </a:ext>
            </a:extLst>
          </p:cNvPr>
          <p:cNvCxnSpPr>
            <a:stCxn id="7" idx="0"/>
            <a:endCxn id="10" idx="0"/>
          </p:cNvCxnSpPr>
          <p:nvPr/>
        </p:nvCxnSpPr>
        <p:spPr>
          <a:xfrm rot="16200000" flipV="1">
            <a:off x="8590594" y="1053857"/>
            <a:ext cx="741090" cy="2726664"/>
          </a:xfrm>
          <a:prstGeom prst="bentConnector3">
            <a:avLst>
              <a:gd name="adj1" fmla="val 15165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3664FF5-5663-BE9D-8447-F843888871C9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 flipV="1">
            <a:off x="8620243" y="3261509"/>
            <a:ext cx="730931" cy="2677526"/>
          </a:xfrm>
          <a:prstGeom prst="bentConnector3">
            <a:avLst>
              <a:gd name="adj1" fmla="val -4484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2C3B4F8-FE56-3651-60F1-8507630A70C3}"/>
              </a:ext>
            </a:extLst>
          </p:cNvPr>
          <p:cNvSpPr txBox="1"/>
          <p:nvPr/>
        </p:nvSpPr>
        <p:spPr>
          <a:xfrm>
            <a:off x="8566323" y="167731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D99AF5-DD8F-19E2-49DD-304802B683C4}"/>
              </a:ext>
            </a:extLst>
          </p:cNvPr>
          <p:cNvSpPr txBox="1"/>
          <p:nvPr/>
        </p:nvSpPr>
        <p:spPr>
          <a:xfrm>
            <a:off x="8742614" y="4893557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Data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1891F5-DE9B-ECC3-D299-10536F2A149B}"/>
              </a:ext>
            </a:extLst>
          </p:cNvPr>
          <p:cNvSpPr/>
          <p:nvPr/>
        </p:nvSpPr>
        <p:spPr>
          <a:xfrm>
            <a:off x="9800246" y="3387322"/>
            <a:ext cx="426698" cy="27863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853EB7F-2F5A-C0AE-0F05-C3C08CE4EED7}"/>
              </a:ext>
            </a:extLst>
          </p:cNvPr>
          <p:cNvSpPr/>
          <p:nvPr/>
        </p:nvSpPr>
        <p:spPr>
          <a:xfrm>
            <a:off x="10446164" y="3387322"/>
            <a:ext cx="426698" cy="27863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93E0D9E-9940-933F-D2AC-B65C65034C26}"/>
              </a:ext>
            </a:extLst>
          </p:cNvPr>
          <p:cNvSpPr/>
          <p:nvPr/>
        </p:nvSpPr>
        <p:spPr>
          <a:xfrm>
            <a:off x="7974953" y="4971522"/>
            <a:ext cx="426698" cy="27863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0AECDD9-D59F-EABE-97D1-CB4BB115D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06" y="1163782"/>
            <a:ext cx="5772318" cy="12304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5837EA-3509-1BFA-99D4-35AC2D21E33C}"/>
              </a:ext>
            </a:extLst>
          </p:cNvPr>
          <p:cNvSpPr txBox="1"/>
          <p:nvPr/>
        </p:nvSpPr>
        <p:spPr>
          <a:xfrm>
            <a:off x="2862084" y="2367041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ookman Old Style" panose="02050604050505020204" pitchFamily="18" charset="0"/>
              </a:rPr>
              <a:t>ISCA 1975</a:t>
            </a:r>
          </a:p>
        </p:txBody>
      </p:sp>
    </p:spTree>
    <p:extLst>
      <p:ext uri="{BB962C8B-B14F-4D97-AF65-F5344CB8AC3E}">
        <p14:creationId xmlns:p14="http://schemas.microsoft.com/office/powerpoint/2010/main" val="267933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3.95833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-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25 L -0.17057 -0.24838 " pathEditMode="relative" rAng="0" ptsTypes="AA">
                                      <p:cBhvr>
                                        <p:cTn id="11" dur="2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9" y="6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29768 L -0.30352 -0.2935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78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30352 -0.29352 L -0.30352 -0.11343 " pathEditMode="relative" rAng="0" ptsTypes="AA">
                                      <p:cBhvr>
                                        <p:cTn id="15" dur="2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0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7057 -0.24838 L -0.17122 -0.1127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1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100"/>
                            </p:stCondLst>
                            <p:childTnLst>
                              <p:par>
                                <p:cTn id="22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100"/>
                            </p:stCondLst>
                            <p:childTnLst>
                              <p:par>
                                <p:cTn id="25" presetID="1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repeatCount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0"/>
                            </p:stCondLst>
                            <p:childTnLst>
                              <p:par>
                                <p:cTn id="34" presetID="1" presetClass="emph" presetSubtype="2" repeatCount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repeatCount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repeatCount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100"/>
                            </p:stCondLst>
                            <p:childTnLst>
                              <p:par>
                                <p:cTn id="47" presetID="1" presetClass="emph" presetSubtype="2" repeatCount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repeatCount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repeatCount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100"/>
                            </p:stCondLst>
                            <p:childTnLst>
                              <p:par>
                                <p:cTn id="60" presetID="1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100"/>
                            </p:stCondLst>
                            <p:childTnLst>
                              <p:par>
                                <p:cTn id="6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17527 0.0004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100"/>
                            </p:stCondLst>
                            <p:childTnLst>
                              <p:par>
                                <p:cTn id="71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27 0.00046 L 0.17527 -0.2312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100"/>
                            </p:stCondLst>
                            <p:childTnLst>
                              <p:par>
                                <p:cTn id="7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4" grpId="3" animBg="1"/>
      <p:bldP spid="37" grpId="0" animBg="1"/>
      <p:bldP spid="37" grpId="1" animBg="1"/>
      <p:bldP spid="37" grpId="2" animBg="1"/>
      <p:bldP spid="37" grpId="3" animBg="1"/>
      <p:bldP spid="46" grpId="0" animBg="1"/>
      <p:bldP spid="46" grpId="1" animBg="1"/>
      <p:bldP spid="46" grpId="2" animBg="1"/>
      <p:bldP spid="46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D26C189-3D6F-1379-C1DD-079A1FAE5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4767"/>
            <a:ext cx="6513168" cy="38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5B751D-B142-84F4-239D-A5AAACDF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42961"/>
            <a:ext cx="10878855" cy="851556"/>
          </a:xfrm>
        </p:spPr>
        <p:txBody>
          <a:bodyPr>
            <a:normAutofit/>
          </a:bodyPr>
          <a:lstStyle/>
          <a:p>
            <a:r>
              <a:rPr lang="en-US" dirty="0" err="1"/>
              <a:t>Groq</a:t>
            </a:r>
            <a:r>
              <a:rPr lang="en-US" dirty="0"/>
              <a:t> Language Processing Unit (LPU)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E5D928-DDE2-0282-159A-C81CBED6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14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D893646-750A-5437-7CE3-1E2F6D66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59" y="2393469"/>
            <a:ext cx="6513168" cy="38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7923F0-C12B-3933-7225-C48089803D48}"/>
              </a:ext>
            </a:extLst>
          </p:cNvPr>
          <p:cNvSpPr txBox="1">
            <a:spLocks/>
          </p:cNvSpPr>
          <p:nvPr/>
        </p:nvSpPr>
        <p:spPr>
          <a:xfrm>
            <a:off x="681228" y="789287"/>
            <a:ext cx="10829544" cy="50811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Fully software controlled </a:t>
            </a:r>
          </a:p>
          <a:p>
            <a:r>
              <a:rPr lang="en-US" sz="2400" dirty="0"/>
              <a:t>Programmable Assembly Line Architecture</a:t>
            </a:r>
          </a:p>
          <a:p>
            <a:r>
              <a:rPr lang="en-US" sz="2400" dirty="0"/>
              <a:t>Deterministic Compute and Networking</a:t>
            </a:r>
          </a:p>
          <a:p>
            <a:r>
              <a:rPr lang="en-US" sz="2400" dirty="0"/>
              <a:t>Limited on-chip Memory (230MB)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D306A-348E-AEE6-3AC0-42888E14CCA5}"/>
              </a:ext>
            </a:extLst>
          </p:cNvPr>
          <p:cNvSpPr txBox="1"/>
          <p:nvPr/>
        </p:nvSpPr>
        <p:spPr>
          <a:xfrm>
            <a:off x="1474967" y="6199351"/>
            <a:ext cx="4843848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>
                <a:effectLst/>
                <a:latin typeface="Bookman Old Style" panose="02050604050505020204" pitchFamily="18" charset="0"/>
                <a:cs typeface="Segoe UI" panose="020B0502040204020203" pitchFamily="34" charset="0"/>
              </a:rPr>
              <a:t>Groq</a:t>
            </a:r>
            <a:r>
              <a:rPr lang="en-US" sz="2000" b="1" dirty="0">
                <a:effectLst/>
                <a:latin typeface="Bookman Old Style" panose="02050604050505020204" pitchFamily="18" charset="0"/>
                <a:cs typeface="Segoe UI" panose="020B0502040204020203" pitchFamily="34" charset="0"/>
              </a:rPr>
              <a:t> LPU LLM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7FD61-4FEB-5BE1-1A90-394E764EAF8D}"/>
              </a:ext>
            </a:extLst>
          </p:cNvPr>
          <p:cNvSpPr txBox="1"/>
          <p:nvPr/>
        </p:nvSpPr>
        <p:spPr>
          <a:xfrm>
            <a:off x="7287398" y="6199351"/>
            <a:ext cx="3192162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effectLst/>
                <a:latin typeface="Bookman Old Style" panose="02050604050505020204" pitchFamily="18" charset="0"/>
              </a:rPr>
              <a:t>GPU LLM Execution</a:t>
            </a:r>
          </a:p>
        </p:txBody>
      </p:sp>
    </p:spTree>
    <p:extLst>
      <p:ext uri="{BB962C8B-B14F-4D97-AF65-F5344CB8AC3E}">
        <p14:creationId xmlns:p14="http://schemas.microsoft.com/office/powerpoint/2010/main" val="332292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F32D-321E-2B45-9AB5-D362CD9A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74"/>
            <a:ext cx="9092879" cy="85155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Cerebras</a:t>
            </a:r>
            <a:r>
              <a:rPr lang="en-US" dirty="0"/>
              <a:t> Wafer Scale Engine 3 (WSE-3):</a:t>
            </a:r>
            <a:br>
              <a:rPr lang="en-US" dirty="0"/>
            </a:br>
            <a:r>
              <a:rPr lang="en-US" dirty="0"/>
              <a:t>Massive on-chip SRAM (44GB)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99AF47-0E1C-6503-8AA0-5C761503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E4E23589-AB20-F54B-8031-5CC06D81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61" y="1581788"/>
            <a:ext cx="3438653" cy="1847211"/>
          </a:xfrm>
          <a:prstGeom prst="rect">
            <a:avLst/>
          </a:prstGeom>
        </p:spPr>
      </p:pic>
      <p:pic>
        <p:nvPicPr>
          <p:cNvPr id="6146" name="Picture 2" descr="A person in a white bunny suit holds a golden diamond-shaped plate with a pattern of holes in it.">
            <a:extLst>
              <a:ext uri="{FF2B5EF4-FFF2-40B4-BE49-F238E27FC236}">
                <a16:creationId xmlns:a16="http://schemas.microsoft.com/office/drawing/2014/main" id="{0981F5B9-B388-50DF-6181-11B86350C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23" y="0"/>
            <a:ext cx="2450877" cy="129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fer to caption">
            <a:extLst>
              <a:ext uri="{FF2B5EF4-FFF2-40B4-BE49-F238E27FC236}">
                <a16:creationId xmlns:a16="http://schemas.microsoft.com/office/drawing/2014/main" id="{2692F804-CD40-37AE-8F94-7472D6227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59" y="1095255"/>
            <a:ext cx="5204572" cy="233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10CE765D-5D34-C6E1-D236-F161F4C65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775" y="3698967"/>
            <a:ext cx="2588340" cy="3126259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7EC1E11-046C-88FB-846F-1FD62B5AF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7"/>
          <a:stretch>
            <a:fillRect/>
          </a:stretch>
        </p:blipFill>
        <p:spPr bwMode="auto">
          <a:xfrm>
            <a:off x="4286115" y="3698967"/>
            <a:ext cx="7248926" cy="31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07E86-E95B-B239-A307-A04E3E19A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869" y="892515"/>
            <a:ext cx="2552755" cy="27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4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9DDD4-AD32-44B5-3D0C-89211D4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80"/>
            <a:ext cx="9825681" cy="85155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SambaNova</a:t>
            </a:r>
            <a:r>
              <a:rPr lang="en-US" dirty="0"/>
              <a:t> Reconfigurable Dataflow Unit (RDU)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C858A-914A-CDA0-2E36-C46A65E0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screenshot of a computer scheme&#10;&#10;AI-generated content may be incorrect.">
            <a:extLst>
              <a:ext uri="{FF2B5EF4-FFF2-40B4-BE49-F238E27FC236}">
                <a16:creationId xmlns:a16="http://schemas.microsoft.com/office/drawing/2014/main" id="{46790021-5A9B-ABF4-3EC3-5892306B7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736"/>
            <a:ext cx="5431095" cy="3521676"/>
          </a:xfrm>
          <a:prstGeom prst="rect">
            <a:avLst/>
          </a:prstGeom>
        </p:spPr>
      </p:pic>
      <p:pic>
        <p:nvPicPr>
          <p:cNvPr id="7" name="Picture 6" descr="A diagram of a sample&#10;&#10;AI-generated content may be incorrect.">
            <a:extLst>
              <a:ext uri="{FF2B5EF4-FFF2-40B4-BE49-F238E27FC236}">
                <a16:creationId xmlns:a16="http://schemas.microsoft.com/office/drawing/2014/main" id="{C77896AE-96AA-2F20-F846-3D3859B4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949" y="925435"/>
            <a:ext cx="6476578" cy="2805297"/>
          </a:xfrm>
          <a:prstGeom prst="rect">
            <a:avLst/>
          </a:prstGeom>
        </p:spPr>
      </p:pic>
      <p:pic>
        <p:nvPicPr>
          <p:cNvPr id="7170" name="Picture 2" descr="sn40">
            <a:extLst>
              <a:ext uri="{FF2B5EF4-FFF2-40B4-BE49-F238E27FC236}">
                <a16:creationId xmlns:a16="http://schemas.microsoft.com/office/drawing/2014/main" id="{B50CB8E3-CC11-D5F1-8615-7A5F65A1F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53" y="3705540"/>
            <a:ext cx="4021735" cy="296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B6C122-340F-60C6-6B2B-806099007950}"/>
              </a:ext>
            </a:extLst>
          </p:cNvPr>
          <p:cNvSpPr txBox="1">
            <a:spLocks/>
          </p:cNvSpPr>
          <p:nvPr/>
        </p:nvSpPr>
        <p:spPr>
          <a:xfrm>
            <a:off x="222249" y="4134840"/>
            <a:ext cx="7278302" cy="50811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sz="2400" dirty="0"/>
              <a:t>Links between tiles can be reconfigured </a:t>
            </a:r>
            <a:br>
              <a:rPr lang="en-US" sz="2400" dirty="0"/>
            </a:br>
            <a:r>
              <a:rPr lang="en-US" sz="2400" dirty="0"/>
              <a:t>on the fly to facilitate quick data movement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754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78A0-242D-D74D-5A49-085111CEA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93"/>
            <a:ext cx="11172568" cy="85155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AI accelerators offer faster inference for smaller models</a:t>
            </a:r>
          </a:p>
        </p:txBody>
      </p:sp>
      <p:pic>
        <p:nvPicPr>
          <p:cNvPr id="2050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4C04B70-4256-0A7C-A277-42C1D6333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5788" y="1075038"/>
            <a:ext cx="9540423" cy="47940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609A22-4A4E-2C9B-C2A6-7C037947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055" y="6484520"/>
            <a:ext cx="4749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87B22B3-5045-934B-860D-F97CF8DCB2F4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88306-FFC7-4E5B-5FCE-F246269802E3}"/>
              </a:ext>
            </a:extLst>
          </p:cNvPr>
          <p:cNvSpPr txBox="1"/>
          <p:nvPr/>
        </p:nvSpPr>
        <p:spPr>
          <a:xfrm>
            <a:off x="3311611" y="6115188"/>
            <a:ext cx="6987810" cy="369332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SG" dirty="0">
                <a:latin typeface="Bookman Old Style" panose="02050604050505020204" pitchFamily="18" charset="0"/>
              </a:rPr>
              <a:t>Price vs Speed for Llama-3.1–70B. source: </a:t>
            </a:r>
            <a:r>
              <a:rPr lang="en-SG" u="sng" dirty="0">
                <a:latin typeface="Bookman Old Style" panose="02050604050505020204" pitchFamily="18" charset="0"/>
                <a:hlinkClick r:id="rId3"/>
              </a:rPr>
              <a:t>Artificial Analysis</a:t>
            </a:r>
            <a:endParaRPr lang="en-US" sz="2400" b="1" dirty="0"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38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8361-CD1F-E694-8517-998ADEDD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Domain-Specific AI Accelerators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F5C3-DD04-BAD9-5889-F70CB53C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455" y="888403"/>
            <a:ext cx="10896600" cy="5081194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Application characteristics to benefit from specialization: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Parallelism:</a:t>
            </a:r>
            <a:r>
              <a:rPr lang="en-US" sz="2200" dirty="0"/>
              <a:t> Substantial numbers of calculations can be parallelized 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Regularity</a:t>
            </a:r>
            <a:r>
              <a:rPr lang="en-US" sz="2200" dirty="0"/>
              <a:t>: Computations are stable and arrive at regular intervals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Locality:</a:t>
            </a:r>
            <a:r>
              <a:rPr lang="en-US" sz="2200" dirty="0"/>
              <a:t> Relatively few memory accesses are needed per computation</a:t>
            </a:r>
            <a:br>
              <a:rPr lang="en-US" sz="2200" dirty="0"/>
            </a:br>
            <a:endParaRPr lang="en-US" dirty="0"/>
          </a:p>
          <a:p>
            <a:r>
              <a:rPr lang="en-US" sz="2400" dirty="0"/>
              <a:t>Drawbacks of specialization:</a:t>
            </a:r>
          </a:p>
          <a:p>
            <a:pPr lvl="1"/>
            <a:r>
              <a:rPr lang="en-US" sz="2200" dirty="0"/>
              <a:t>Can only run a limited range of applications</a:t>
            </a:r>
          </a:p>
          <a:p>
            <a:pPr lvl="1"/>
            <a:r>
              <a:rPr lang="en-US" sz="2200" dirty="0"/>
              <a:t>Designing and creating specialized hardware can be expensive</a:t>
            </a:r>
          </a:p>
          <a:p>
            <a:pPr lvl="2"/>
            <a:r>
              <a:rPr lang="en-US" sz="2200" dirty="0"/>
              <a:t>Specialized design cost must be amortized over number of units sold</a:t>
            </a:r>
            <a:endParaRPr lang="en-US" sz="2600" dirty="0"/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AI models/optimizations that do not match the specialization suffe</a:t>
            </a:r>
            <a:r>
              <a:rPr lang="en-US" dirty="0">
                <a:solidFill>
                  <a:srgbClr val="C00000"/>
                </a:solidFill>
              </a:rPr>
              <a:t>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12101-45FD-6C6E-B8E9-80AC1E54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76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662E4-437A-3249-A937-C085DC11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79" y="-187806"/>
            <a:ext cx="12461870" cy="970450"/>
          </a:xfrm>
        </p:spPr>
        <p:txBody>
          <a:bodyPr>
            <a:normAutofit/>
          </a:bodyPr>
          <a:lstStyle/>
          <a:p>
            <a:r>
              <a:rPr lang="en-US" sz="3200" dirty="0"/>
              <a:t>Dream Reconfigurable Accelerator: General yet Special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66CB390-3934-C047-B9E3-1668B3994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973863"/>
              </p:ext>
            </p:extLst>
          </p:nvPr>
        </p:nvGraphicFramePr>
        <p:xfrm>
          <a:off x="586084" y="3047824"/>
          <a:ext cx="10077798" cy="3627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9878E3-58D9-484E-841D-22328CE7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282" y="6492875"/>
            <a:ext cx="2743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A821FDA-73CE-1343-94E2-702579F50A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819" r="58537"/>
          <a:stretch/>
        </p:blipFill>
        <p:spPr>
          <a:xfrm>
            <a:off x="2182065" y="3266554"/>
            <a:ext cx="736594" cy="661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1FCC3-9A0B-E64B-86D1-EB8A7ECB30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873" y="4670840"/>
            <a:ext cx="832978" cy="553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5A21B5-1894-E245-AF3D-F1D49545DF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3873" y="5929732"/>
            <a:ext cx="832978" cy="4685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7EFDB2-4526-1640-D295-C2FCFC005ACB}"/>
              </a:ext>
            </a:extLst>
          </p:cNvPr>
          <p:cNvSpPr txBox="1">
            <a:spLocks/>
          </p:cNvSpPr>
          <p:nvPr/>
        </p:nvSpPr>
        <p:spPr>
          <a:xfrm>
            <a:off x="459179" y="701863"/>
            <a:ext cx="10773113" cy="4154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Software (compiler) instantiates the dataflow corresponding to different applications onto the same hardware</a:t>
            </a:r>
          </a:p>
          <a:p>
            <a:r>
              <a:rPr lang="en-US" sz="2400" dirty="0"/>
              <a:t>Should appear as easily programmable to software engineers </a:t>
            </a:r>
          </a:p>
          <a:p>
            <a:r>
              <a:rPr lang="en-US" sz="2400" dirty="0"/>
              <a:t>Performance, energy-efficiency closer to domain-specific accelerators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8B9A0-A722-301D-5669-D9120E42FACE}"/>
              </a:ext>
            </a:extLst>
          </p:cNvPr>
          <p:cNvSpPr txBox="1"/>
          <p:nvPr/>
        </p:nvSpPr>
        <p:spPr>
          <a:xfrm>
            <a:off x="846563" y="2419315"/>
            <a:ext cx="10385729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C00000"/>
                </a:solidFill>
                <a:effectLst/>
                <a:latin typeface="Canela Text" pitchFamily="2" charset="0"/>
              </a:rPr>
              <a:t>CGRA: A promising realization of the dream reconfigurable accelerator </a:t>
            </a:r>
          </a:p>
        </p:txBody>
      </p:sp>
    </p:spTree>
    <p:extLst>
      <p:ext uri="{BB962C8B-B14F-4D97-AF65-F5344CB8AC3E}">
        <p14:creationId xmlns:p14="http://schemas.microsoft.com/office/powerpoint/2010/main" val="190658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aphics card box art (late 90's-early 2000's) : r/y2kaesthetic">
            <a:extLst>
              <a:ext uri="{FF2B5EF4-FFF2-40B4-BE49-F238E27FC236}">
                <a16:creationId xmlns:a16="http://schemas.microsoft.com/office/drawing/2014/main" id="{D6E4064B-AD0C-72B2-CB66-C9D73BEBC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9" b="21831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EF2970D-F6FF-BE3B-FE12-284F4F26B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87B22B3-5045-934B-860D-F97CF8DCB2F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34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C533-A8A3-E242-94A3-601FF9810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8" y="-223370"/>
            <a:ext cx="10353762" cy="970450"/>
          </a:xfrm>
        </p:spPr>
        <p:txBody>
          <a:bodyPr>
            <a:normAutofit/>
          </a:bodyPr>
          <a:lstStyle/>
          <a:p>
            <a:r>
              <a:rPr lang="en-US" sz="3200" dirty="0"/>
              <a:t>CGRA: Efficiency with Programmability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F87ACF-97A7-9856-2F48-FC4FDFCD2747}"/>
              </a:ext>
            </a:extLst>
          </p:cNvPr>
          <p:cNvSpPr txBox="1">
            <a:spLocks/>
          </p:cNvSpPr>
          <p:nvPr/>
        </p:nvSpPr>
        <p:spPr>
          <a:xfrm>
            <a:off x="96563" y="626917"/>
            <a:ext cx="11998873" cy="4276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>
                <a:solidFill>
                  <a:srgbClr val="C00000"/>
                </a:solidFill>
              </a:rPr>
              <a:t>Parallelism: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/>
              <a:t>Array of simple processing elements (PE)</a:t>
            </a:r>
          </a:p>
          <a:p>
            <a:r>
              <a:rPr lang="en-SG" sz="2400" dirty="0">
                <a:solidFill>
                  <a:srgbClr val="C00000"/>
                </a:solidFill>
              </a:rPr>
              <a:t>PE operations and routing can be configured per cycle</a:t>
            </a:r>
          </a:p>
          <a:p>
            <a:r>
              <a:rPr lang="en-SG" sz="2400" dirty="0">
                <a:solidFill>
                  <a:srgbClr val="C00000"/>
                </a:solidFill>
              </a:rPr>
              <a:t>Exposed to software: </a:t>
            </a:r>
            <a:r>
              <a:rPr lang="en-SG" sz="2400" dirty="0"/>
              <a:t>Compiler sets the configuration according to dataflow</a:t>
            </a:r>
          </a:p>
          <a:p>
            <a:r>
              <a:rPr lang="en-SG" sz="2400" dirty="0">
                <a:solidFill>
                  <a:srgbClr val="C00000"/>
                </a:solidFill>
              </a:rPr>
              <a:t>Simple hardware and hence low power: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/>
              <a:t>During execution, PE array and switches simply follow the pre-defined configurations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69DD79-F3AA-75CA-172A-29777B670118}"/>
              </a:ext>
            </a:extLst>
          </p:cNvPr>
          <p:cNvGrpSpPr/>
          <p:nvPr/>
        </p:nvGrpSpPr>
        <p:grpSpPr>
          <a:xfrm>
            <a:off x="7713808" y="3608008"/>
            <a:ext cx="2378636" cy="2761869"/>
            <a:chOff x="8452156" y="2214047"/>
            <a:chExt cx="2378636" cy="27618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F3F76-54AF-6393-4DAB-E7828B669034}"/>
                </a:ext>
              </a:extLst>
            </p:cNvPr>
            <p:cNvSpPr/>
            <p:nvPr/>
          </p:nvSpPr>
          <p:spPr>
            <a:xfrm>
              <a:off x="8508097" y="2452039"/>
              <a:ext cx="2322695" cy="228978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D2EF5C-C4F1-5DB6-DB23-740EADD4B1AC}"/>
                </a:ext>
              </a:extLst>
            </p:cNvPr>
            <p:cNvSpPr/>
            <p:nvPr/>
          </p:nvSpPr>
          <p:spPr>
            <a:xfrm>
              <a:off x="8883471" y="4733668"/>
              <a:ext cx="223120" cy="2215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EEDD4-41CD-0882-8695-E51AF0FAED9C}"/>
                </a:ext>
              </a:extLst>
            </p:cNvPr>
            <p:cNvSpPr/>
            <p:nvPr/>
          </p:nvSpPr>
          <p:spPr>
            <a:xfrm>
              <a:off x="10311704" y="4738765"/>
              <a:ext cx="220110" cy="2371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C3B949-48F7-69BE-3F27-510CA9DC3329}"/>
                </a:ext>
              </a:extLst>
            </p:cNvPr>
            <p:cNvSpPr/>
            <p:nvPr/>
          </p:nvSpPr>
          <p:spPr>
            <a:xfrm>
              <a:off x="9352582" y="4733279"/>
              <a:ext cx="216854" cy="2215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9D973E-F3DE-AA1C-84FF-A74291144EE8}"/>
                </a:ext>
              </a:extLst>
            </p:cNvPr>
            <p:cNvSpPr/>
            <p:nvPr/>
          </p:nvSpPr>
          <p:spPr>
            <a:xfrm>
              <a:off x="9845760" y="4736102"/>
              <a:ext cx="209097" cy="22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11" name="Trapezium 257">
              <a:extLst>
                <a:ext uri="{FF2B5EF4-FFF2-40B4-BE49-F238E27FC236}">
                  <a16:creationId xmlns:a16="http://schemas.microsoft.com/office/drawing/2014/main" id="{7CBD7AB7-52D3-2B07-EBB1-1F5652FDFE63}"/>
                </a:ext>
              </a:extLst>
            </p:cNvPr>
            <p:cNvSpPr/>
            <p:nvPr/>
          </p:nvSpPr>
          <p:spPr>
            <a:xfrm flipV="1">
              <a:off x="9035739" y="2883986"/>
              <a:ext cx="349403" cy="102086"/>
            </a:xfrm>
            <a:prstGeom prst="trapezoid">
              <a:avLst>
                <a:gd name="adj" fmla="val 64871"/>
              </a:avLst>
            </a:prstGeom>
            <a:solidFill>
              <a:srgbClr val="F5D44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Trapezium 258">
              <a:extLst>
                <a:ext uri="{FF2B5EF4-FFF2-40B4-BE49-F238E27FC236}">
                  <a16:creationId xmlns:a16="http://schemas.microsoft.com/office/drawing/2014/main" id="{FADF02EA-FE9F-175A-7FF9-C19A963A131E}"/>
                </a:ext>
              </a:extLst>
            </p:cNvPr>
            <p:cNvSpPr/>
            <p:nvPr/>
          </p:nvSpPr>
          <p:spPr>
            <a:xfrm flipV="1">
              <a:off x="9507060" y="2885341"/>
              <a:ext cx="349403" cy="102086"/>
            </a:xfrm>
            <a:prstGeom prst="trapezoid">
              <a:avLst>
                <a:gd name="adj" fmla="val 64871"/>
              </a:avLst>
            </a:prstGeom>
            <a:solidFill>
              <a:srgbClr val="F5D44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Trapezium 259">
              <a:extLst>
                <a:ext uri="{FF2B5EF4-FFF2-40B4-BE49-F238E27FC236}">
                  <a16:creationId xmlns:a16="http://schemas.microsoft.com/office/drawing/2014/main" id="{DFEBADC4-8E44-D63D-3403-2EB6305B0E35}"/>
                </a:ext>
              </a:extLst>
            </p:cNvPr>
            <p:cNvSpPr/>
            <p:nvPr/>
          </p:nvSpPr>
          <p:spPr>
            <a:xfrm flipV="1">
              <a:off x="9952312" y="2881198"/>
              <a:ext cx="372627" cy="102086"/>
            </a:xfrm>
            <a:prstGeom prst="trapezoid">
              <a:avLst>
                <a:gd name="adj" fmla="val 64871"/>
              </a:avLst>
            </a:prstGeom>
            <a:solidFill>
              <a:srgbClr val="F5D44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9A6054-9517-9051-CF54-798E5D759C1B}"/>
                </a:ext>
              </a:extLst>
            </p:cNvPr>
            <p:cNvSpPr/>
            <p:nvPr/>
          </p:nvSpPr>
          <p:spPr>
            <a:xfrm>
              <a:off x="9090486" y="3213759"/>
              <a:ext cx="1221218" cy="499792"/>
            </a:xfrm>
            <a:prstGeom prst="rect">
              <a:avLst/>
            </a:prstGeom>
            <a:solidFill>
              <a:srgbClr val="5CB18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E3E720-A628-DE35-0141-9168313CFA58}"/>
                </a:ext>
              </a:extLst>
            </p:cNvPr>
            <p:cNvSpPr/>
            <p:nvPr/>
          </p:nvSpPr>
          <p:spPr>
            <a:xfrm>
              <a:off x="8508097" y="2783609"/>
              <a:ext cx="371566" cy="1370954"/>
            </a:xfrm>
            <a:prstGeom prst="rect">
              <a:avLst/>
            </a:prstGeom>
            <a:solidFill>
              <a:srgbClr val="005493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F42B12-2BDB-50ED-1D0D-4F667D8F9214}"/>
                </a:ext>
              </a:extLst>
            </p:cNvPr>
            <p:cNvSpPr/>
            <p:nvPr/>
          </p:nvSpPr>
          <p:spPr>
            <a:xfrm>
              <a:off x="9156134" y="4168612"/>
              <a:ext cx="1156266" cy="207543"/>
            </a:xfrm>
            <a:prstGeom prst="rect">
              <a:avLst/>
            </a:prstGeom>
            <a:solidFill>
              <a:srgbClr val="005493">
                <a:alpha val="5098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Output Register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2A403C-F523-F2C3-E510-2A8AB892B84F}"/>
                </a:ext>
              </a:extLst>
            </p:cNvPr>
            <p:cNvSpPr txBox="1"/>
            <p:nvPr/>
          </p:nvSpPr>
          <p:spPr>
            <a:xfrm rot="16200000">
              <a:off x="8023789" y="3246053"/>
              <a:ext cx="1318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Configuration Memory</a:t>
              </a:r>
            </a:p>
          </p:txBody>
        </p:sp>
        <p:cxnSp>
          <p:nvCxnSpPr>
            <p:cNvPr id="18" name="Elbow Connector 278">
              <a:extLst>
                <a:ext uri="{FF2B5EF4-FFF2-40B4-BE49-F238E27FC236}">
                  <a16:creationId xmlns:a16="http://schemas.microsoft.com/office/drawing/2014/main" id="{30D6DB71-1551-BCD2-BFBA-9F44735CE2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67787" y="2585453"/>
              <a:ext cx="423940" cy="167551"/>
            </a:xfrm>
            <a:prstGeom prst="bentConnector3">
              <a:avLst>
                <a:gd name="adj1" fmla="val 60901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AA0177F-E57F-0EE6-F8B8-E1269B69D906}"/>
                </a:ext>
              </a:extLst>
            </p:cNvPr>
            <p:cNvCxnSpPr>
              <a:stCxn id="11" idx="0"/>
            </p:cNvCxnSpPr>
            <p:nvPr/>
          </p:nvCxnSpPr>
          <p:spPr>
            <a:xfrm flipH="1">
              <a:off x="9210440" y="2986072"/>
              <a:ext cx="1" cy="2276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93C8477-9CDF-B207-B7B3-830358BB2A38}"/>
                </a:ext>
              </a:extLst>
            </p:cNvPr>
            <p:cNvCxnSpPr/>
            <p:nvPr/>
          </p:nvCxnSpPr>
          <p:spPr>
            <a:xfrm flipH="1">
              <a:off x="9681761" y="2992603"/>
              <a:ext cx="1" cy="2276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16B7E5-2F99-17E9-4EDE-3E80A7C34084}"/>
                </a:ext>
              </a:extLst>
            </p:cNvPr>
            <p:cNvCxnSpPr/>
            <p:nvPr/>
          </p:nvCxnSpPr>
          <p:spPr>
            <a:xfrm flipH="1">
              <a:off x="10127013" y="2991397"/>
              <a:ext cx="1" cy="2276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CE46F9-7419-DD3E-48AC-4D022F6CC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6746" y="3713550"/>
              <a:ext cx="3985" cy="4466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86">
              <a:extLst>
                <a:ext uri="{FF2B5EF4-FFF2-40B4-BE49-F238E27FC236}">
                  <a16:creationId xmlns:a16="http://schemas.microsoft.com/office/drawing/2014/main" id="{FF13E80B-7207-CAA2-6723-AABA2082C8FD}"/>
                </a:ext>
              </a:extLst>
            </p:cNvPr>
            <p:cNvCxnSpPr>
              <a:cxnSpLocks/>
              <a:stCxn id="16" idx="2"/>
              <a:endCxn id="6" idx="0"/>
            </p:cNvCxnSpPr>
            <p:nvPr/>
          </p:nvCxnSpPr>
          <p:spPr>
            <a:xfrm rot="5400000">
              <a:off x="9185893" y="4185293"/>
              <a:ext cx="357513" cy="739236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C9DF0F4-8B8E-114B-4A64-EF30E01CF7F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9461009" y="4549763"/>
              <a:ext cx="0" cy="18351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88">
              <a:extLst>
                <a:ext uri="{FF2B5EF4-FFF2-40B4-BE49-F238E27FC236}">
                  <a16:creationId xmlns:a16="http://schemas.microsoft.com/office/drawing/2014/main" id="{39F45B00-2F91-5F4C-0B2F-2F36227D9083}"/>
                </a:ext>
              </a:extLst>
            </p:cNvPr>
            <p:cNvCxnSpPr>
              <a:cxnSpLocks/>
              <a:stCxn id="16" idx="2"/>
              <a:endCxn id="8" idx="0"/>
            </p:cNvCxnSpPr>
            <p:nvPr/>
          </p:nvCxnSpPr>
          <p:spPr>
            <a:xfrm rot="16200000" flipH="1">
              <a:off x="9896708" y="4213714"/>
              <a:ext cx="362610" cy="687492"/>
            </a:xfrm>
            <a:prstGeom prst="bentConnector3">
              <a:avLst>
                <a:gd name="adj1" fmla="val 50000"/>
              </a:avLst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5882A3E-6E6C-73C0-6E94-A924284E876A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9950309" y="4556817"/>
              <a:ext cx="0" cy="1792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90">
              <a:extLst>
                <a:ext uri="{FF2B5EF4-FFF2-40B4-BE49-F238E27FC236}">
                  <a16:creationId xmlns:a16="http://schemas.microsoft.com/office/drawing/2014/main" id="{D2849963-3B8F-4F2B-A242-02439523B325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9726746" y="3620417"/>
              <a:ext cx="870028" cy="367533"/>
            </a:xfrm>
            <a:prstGeom prst="bentConnector2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5C3B3DE-A071-1AF1-3C73-9DE4CAB2370B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 flipV="1">
              <a:off x="8879663" y="3463655"/>
              <a:ext cx="210823" cy="543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Elbow Connector 297">
              <a:extLst>
                <a:ext uri="{FF2B5EF4-FFF2-40B4-BE49-F238E27FC236}">
                  <a16:creationId xmlns:a16="http://schemas.microsoft.com/office/drawing/2014/main" id="{4A34B9FB-02B6-B5FC-BF8E-23952F6A1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9663" y="2931080"/>
              <a:ext cx="1105761" cy="149554"/>
            </a:xfrm>
            <a:prstGeom prst="bentConnector3">
              <a:avLst>
                <a:gd name="adj1" fmla="val 88667"/>
              </a:avLst>
            </a:prstGeom>
            <a:ln w="158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67B09B1-A2EE-6277-9ED8-4108C89A5F8B}"/>
                </a:ext>
              </a:extLst>
            </p:cNvPr>
            <p:cNvGrpSpPr/>
            <p:nvPr/>
          </p:nvGrpSpPr>
          <p:grpSpPr>
            <a:xfrm>
              <a:off x="9429827" y="2934712"/>
              <a:ext cx="102327" cy="149556"/>
              <a:chOff x="9356112" y="1791487"/>
              <a:chExt cx="101431" cy="211978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7F86159-D339-B1C9-6D9D-1007BC7F1C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56725" y="1791487"/>
                <a:ext cx="0" cy="211978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1AA0DEB4-7BB0-CD80-5897-EF9D8FFA96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6112" y="1791487"/>
                <a:ext cx="101431" cy="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B2614-FBFF-1271-0D56-231178A0467D}"/>
                </a:ext>
              </a:extLst>
            </p:cNvPr>
            <p:cNvGrpSpPr/>
            <p:nvPr/>
          </p:nvGrpSpPr>
          <p:grpSpPr>
            <a:xfrm>
              <a:off x="8933679" y="2929118"/>
              <a:ext cx="122534" cy="149556"/>
              <a:chOff x="9356112" y="1791487"/>
              <a:chExt cx="101431" cy="211978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18CA52C-9F60-02A4-36D7-666A88783C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56725" y="1791487"/>
                <a:ext cx="0" cy="211978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8FA87C3D-CE2C-7603-39D8-05AA0A7A21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6112" y="1791487"/>
                <a:ext cx="101431" cy="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1D8BBF-98CA-2F32-C163-B2A250E9C7C3}"/>
                </a:ext>
              </a:extLst>
            </p:cNvPr>
            <p:cNvCxnSpPr/>
            <p:nvPr/>
          </p:nvCxnSpPr>
          <p:spPr>
            <a:xfrm flipV="1">
              <a:off x="8870639" y="3897318"/>
              <a:ext cx="1582568" cy="4791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45F9DC-4306-32E3-6FBA-C56BE8919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3206" y="3622286"/>
              <a:ext cx="0" cy="272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Rounded Rectangle 302">
              <a:extLst>
                <a:ext uri="{FF2B5EF4-FFF2-40B4-BE49-F238E27FC236}">
                  <a16:creationId xmlns:a16="http://schemas.microsoft.com/office/drawing/2014/main" id="{476A834F-E6C5-B8D8-1EFE-E95F9B529365}"/>
                </a:ext>
              </a:extLst>
            </p:cNvPr>
            <p:cNvSpPr/>
            <p:nvPr/>
          </p:nvSpPr>
          <p:spPr>
            <a:xfrm>
              <a:off x="9131892" y="3213203"/>
              <a:ext cx="157095" cy="1495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Rounded Rectangle 303">
              <a:extLst>
                <a:ext uri="{FF2B5EF4-FFF2-40B4-BE49-F238E27FC236}">
                  <a16:creationId xmlns:a16="http://schemas.microsoft.com/office/drawing/2014/main" id="{354A68BD-5D60-8A9A-4521-73B5532100D8}"/>
                </a:ext>
              </a:extLst>
            </p:cNvPr>
            <p:cNvSpPr/>
            <p:nvPr/>
          </p:nvSpPr>
          <p:spPr>
            <a:xfrm>
              <a:off x="9563313" y="3216943"/>
              <a:ext cx="213208" cy="1644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I1</a:t>
              </a:r>
              <a:endPara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Rounded Rectangle 304">
              <a:extLst>
                <a:ext uri="{FF2B5EF4-FFF2-40B4-BE49-F238E27FC236}">
                  <a16:creationId xmlns:a16="http://schemas.microsoft.com/office/drawing/2014/main" id="{D03806E0-7DB2-7D9C-76D5-3011966E1A26}"/>
                </a:ext>
              </a:extLst>
            </p:cNvPr>
            <p:cNvSpPr/>
            <p:nvPr/>
          </p:nvSpPr>
          <p:spPr>
            <a:xfrm>
              <a:off x="10021925" y="3220457"/>
              <a:ext cx="213208" cy="1464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I2</a:t>
              </a: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F999572-DA1C-BAC4-80A3-44EE7095EC1B}"/>
                </a:ext>
              </a:extLst>
            </p:cNvPr>
            <p:cNvSpPr/>
            <p:nvPr/>
          </p:nvSpPr>
          <p:spPr>
            <a:xfrm>
              <a:off x="10375970" y="3234498"/>
              <a:ext cx="441607" cy="385919"/>
            </a:xfrm>
            <a:prstGeom prst="rect">
              <a:avLst/>
            </a:prstGeom>
            <a:solidFill>
              <a:srgbClr val="005493">
                <a:alpha val="5098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Reg File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447181-6611-A4E4-5260-B359E955B3F7}"/>
                </a:ext>
              </a:extLst>
            </p:cNvPr>
            <p:cNvSpPr/>
            <p:nvPr/>
          </p:nvSpPr>
          <p:spPr>
            <a:xfrm>
              <a:off x="8824837" y="2221135"/>
              <a:ext cx="223120" cy="2215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5EDFF67-3F92-71CF-ABCC-E14BA06EFD29}"/>
                </a:ext>
              </a:extLst>
            </p:cNvPr>
            <p:cNvSpPr/>
            <p:nvPr/>
          </p:nvSpPr>
          <p:spPr>
            <a:xfrm>
              <a:off x="10253477" y="2216710"/>
              <a:ext cx="220110" cy="2371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A62F3F-00C0-A439-F959-FA1096E768EA}"/>
                </a:ext>
              </a:extLst>
            </p:cNvPr>
            <p:cNvSpPr/>
            <p:nvPr/>
          </p:nvSpPr>
          <p:spPr>
            <a:xfrm>
              <a:off x="9293948" y="2222214"/>
              <a:ext cx="216854" cy="2215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E52BE7F-62BA-CC1C-A008-71123AB8DE13}"/>
                </a:ext>
              </a:extLst>
            </p:cNvPr>
            <p:cNvSpPr/>
            <p:nvPr/>
          </p:nvSpPr>
          <p:spPr>
            <a:xfrm>
              <a:off x="9787533" y="2214047"/>
              <a:ext cx="209097" cy="2292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42" name="Elbow Connector 278">
              <a:extLst>
                <a:ext uri="{FF2B5EF4-FFF2-40B4-BE49-F238E27FC236}">
                  <a16:creationId xmlns:a16="http://schemas.microsoft.com/office/drawing/2014/main" id="{B7B6B985-E1CE-5476-16C4-0E4EB0C38AEC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rot="5400000">
              <a:off x="9843174" y="2362601"/>
              <a:ext cx="429098" cy="611619"/>
            </a:xfrm>
            <a:prstGeom prst="bentConnector3">
              <a:avLst>
                <a:gd name="adj1" fmla="val 61098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278">
              <a:extLst>
                <a:ext uri="{FF2B5EF4-FFF2-40B4-BE49-F238E27FC236}">
                  <a16:creationId xmlns:a16="http://schemas.microsoft.com/office/drawing/2014/main" id="{17D3BCD9-228A-3EE0-4AFB-4BE949287664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rot="5400000">
              <a:off x="9605020" y="2126829"/>
              <a:ext cx="431480" cy="1085544"/>
            </a:xfrm>
            <a:prstGeom prst="bentConnector3">
              <a:avLst>
                <a:gd name="adj1" fmla="val 61038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278">
              <a:extLst>
                <a:ext uri="{FF2B5EF4-FFF2-40B4-BE49-F238E27FC236}">
                  <a16:creationId xmlns:a16="http://schemas.microsoft.com/office/drawing/2014/main" id="{79BADC38-D8C0-88C8-BF36-37F46C072F2F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6200000" flipH="1">
              <a:off x="9787375" y="2548010"/>
              <a:ext cx="436334" cy="226920"/>
            </a:xfrm>
            <a:prstGeom prst="bentConnector3">
              <a:avLst>
                <a:gd name="adj1" fmla="val 50242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278">
              <a:extLst>
                <a:ext uri="{FF2B5EF4-FFF2-40B4-BE49-F238E27FC236}">
                  <a16:creationId xmlns:a16="http://schemas.microsoft.com/office/drawing/2014/main" id="{1128974A-B864-9A14-39A8-C85B5B5C4DB3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5400000">
              <a:off x="9567266" y="2557799"/>
              <a:ext cx="439312" cy="21032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278">
              <a:extLst>
                <a:ext uri="{FF2B5EF4-FFF2-40B4-BE49-F238E27FC236}">
                  <a16:creationId xmlns:a16="http://schemas.microsoft.com/office/drawing/2014/main" id="{D62986B9-9EA9-A33E-FDD9-32A75E3F3B8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5400000">
              <a:off x="9328669" y="2322012"/>
              <a:ext cx="442123" cy="684704"/>
            </a:xfrm>
            <a:prstGeom prst="bentConnector3">
              <a:avLst>
                <a:gd name="adj1" fmla="val 49282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278">
              <a:extLst>
                <a:ext uri="{FF2B5EF4-FFF2-40B4-BE49-F238E27FC236}">
                  <a16:creationId xmlns:a16="http://schemas.microsoft.com/office/drawing/2014/main" id="{4CA95F9B-2BC1-E865-042F-55A35A835D1A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rot="16200000" flipH="1">
              <a:off x="9508980" y="2337158"/>
              <a:ext cx="437863" cy="651072"/>
            </a:xfrm>
            <a:prstGeom prst="bentConnector3">
              <a:avLst>
                <a:gd name="adj1" fmla="val 35256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278">
              <a:extLst>
                <a:ext uri="{FF2B5EF4-FFF2-40B4-BE49-F238E27FC236}">
                  <a16:creationId xmlns:a16="http://schemas.microsoft.com/office/drawing/2014/main" id="{9ECF2AC5-28BC-739A-20FE-67C4FF203220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rot="16200000" flipH="1">
              <a:off x="9283712" y="2562425"/>
              <a:ext cx="441939" cy="204613"/>
            </a:xfrm>
            <a:prstGeom prst="bentConnector3">
              <a:avLst>
                <a:gd name="adj1" fmla="val 35153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278">
              <a:extLst>
                <a:ext uri="{FF2B5EF4-FFF2-40B4-BE49-F238E27FC236}">
                  <a16:creationId xmlns:a16="http://schemas.microsoft.com/office/drawing/2014/main" id="{E21E0FDD-A585-2630-A907-4D085FF0B8B4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rot="5400000">
              <a:off x="9049799" y="2530089"/>
              <a:ext cx="438902" cy="266250"/>
            </a:xfrm>
            <a:prstGeom prst="bentConnector3">
              <a:avLst>
                <a:gd name="adj1" fmla="val 35291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278">
              <a:extLst>
                <a:ext uri="{FF2B5EF4-FFF2-40B4-BE49-F238E27FC236}">
                  <a16:creationId xmlns:a16="http://schemas.microsoft.com/office/drawing/2014/main" id="{A430F2FE-2756-E709-21C2-0042E0DF6715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16200000" flipH="1">
              <a:off x="8782871" y="2596210"/>
              <a:ext cx="441301" cy="134248"/>
            </a:xfrm>
            <a:prstGeom prst="bentConnector3">
              <a:avLst>
                <a:gd name="adj1" fmla="val 21701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278">
              <a:extLst>
                <a:ext uri="{FF2B5EF4-FFF2-40B4-BE49-F238E27FC236}">
                  <a16:creationId xmlns:a16="http://schemas.microsoft.com/office/drawing/2014/main" id="{3F5ACF09-0DAC-5865-1697-4C78D31D6EC6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16200000" flipH="1">
              <a:off x="9016167" y="2362913"/>
              <a:ext cx="440913" cy="600453"/>
            </a:xfrm>
            <a:prstGeom prst="bentConnector3">
              <a:avLst>
                <a:gd name="adj1" fmla="val 21436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278">
              <a:extLst>
                <a:ext uri="{FF2B5EF4-FFF2-40B4-BE49-F238E27FC236}">
                  <a16:creationId xmlns:a16="http://schemas.microsoft.com/office/drawing/2014/main" id="{63C9FAA6-6F92-70ED-578E-5AEE6052EB9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16200000" flipH="1">
              <a:off x="9245915" y="2133166"/>
              <a:ext cx="435526" cy="1054562"/>
            </a:xfrm>
            <a:prstGeom prst="bentConnector3">
              <a:avLst>
                <a:gd name="adj1" fmla="val 21569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278">
              <a:extLst>
                <a:ext uri="{FF2B5EF4-FFF2-40B4-BE49-F238E27FC236}">
                  <a16:creationId xmlns:a16="http://schemas.microsoft.com/office/drawing/2014/main" id="{8EF12A3D-7AAA-883B-17B3-3AEBC18C2164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10258116" y="2895839"/>
              <a:ext cx="353580" cy="323737"/>
            </a:xfrm>
            <a:prstGeom prst="bentConnector3">
              <a:avLst>
                <a:gd name="adj1" fmla="val 131428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278">
              <a:extLst>
                <a:ext uri="{FF2B5EF4-FFF2-40B4-BE49-F238E27FC236}">
                  <a16:creationId xmlns:a16="http://schemas.microsoft.com/office/drawing/2014/main" id="{29C66577-1EA7-73FC-29F8-11082DE8F305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10034678" y="2672401"/>
              <a:ext cx="348558" cy="775635"/>
            </a:xfrm>
            <a:prstGeom prst="bentConnector3">
              <a:avLst>
                <a:gd name="adj1" fmla="val 133095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278">
              <a:extLst>
                <a:ext uri="{FF2B5EF4-FFF2-40B4-BE49-F238E27FC236}">
                  <a16:creationId xmlns:a16="http://schemas.microsoft.com/office/drawing/2014/main" id="{0677C73E-B790-8AD0-40E2-E90E45E63841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9799301" y="2437024"/>
              <a:ext cx="349157" cy="1245791"/>
            </a:xfrm>
            <a:prstGeom prst="bentConnector3">
              <a:avLst>
                <a:gd name="adj1" fmla="val 132736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42E6B2F-98B0-A314-6C17-4EEC96495921}"/>
              </a:ext>
            </a:extLst>
          </p:cNvPr>
          <p:cNvGrpSpPr/>
          <p:nvPr/>
        </p:nvGrpSpPr>
        <p:grpSpPr>
          <a:xfrm>
            <a:off x="2541510" y="2893713"/>
            <a:ext cx="4780051" cy="3763304"/>
            <a:chOff x="4444451" y="1690688"/>
            <a:chExt cx="4780051" cy="3763304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9F06ABF-6577-9A0D-78A4-75E958C98731}"/>
                </a:ext>
              </a:extLst>
            </p:cNvPr>
            <p:cNvCxnSpPr/>
            <p:nvPr/>
          </p:nvCxnSpPr>
          <p:spPr>
            <a:xfrm>
              <a:off x="7948938" y="4947561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D6B0912-1BC3-FAC4-F49B-710A8C44D93E}"/>
                </a:ext>
              </a:extLst>
            </p:cNvPr>
            <p:cNvCxnSpPr>
              <a:cxnSpLocks/>
            </p:cNvCxnSpPr>
            <p:nvPr/>
          </p:nvCxnSpPr>
          <p:spPr>
            <a:xfrm>
              <a:off x="8735380" y="4160829"/>
              <a:ext cx="0" cy="5190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: Rounded Corners 6">
              <a:extLst>
                <a:ext uri="{FF2B5EF4-FFF2-40B4-BE49-F238E27FC236}">
                  <a16:creationId xmlns:a16="http://schemas.microsoft.com/office/drawing/2014/main" id="{FAFC50C1-3EFD-EC41-8840-BF944CAB906B}"/>
                </a:ext>
              </a:extLst>
            </p:cNvPr>
            <p:cNvSpPr/>
            <p:nvPr/>
          </p:nvSpPr>
          <p:spPr>
            <a:xfrm>
              <a:off x="8248241" y="4461410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E2EF90E-6A75-EC60-A3BC-B61507A4D131}"/>
                </a:ext>
              </a:extLst>
            </p:cNvPr>
            <p:cNvCxnSpPr/>
            <p:nvPr/>
          </p:nvCxnSpPr>
          <p:spPr>
            <a:xfrm>
              <a:off x="7948938" y="3684818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: Rounded Corners 8">
              <a:extLst>
                <a:ext uri="{FF2B5EF4-FFF2-40B4-BE49-F238E27FC236}">
                  <a16:creationId xmlns:a16="http://schemas.microsoft.com/office/drawing/2014/main" id="{BC7D8CEA-6DE3-48D9-E98A-8F07FF7C888A}"/>
                </a:ext>
              </a:extLst>
            </p:cNvPr>
            <p:cNvSpPr/>
            <p:nvPr/>
          </p:nvSpPr>
          <p:spPr>
            <a:xfrm>
              <a:off x="8248241" y="3188527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49E76A2-CCA8-A327-A3C3-0A7F1B5FE82E}"/>
                </a:ext>
              </a:extLst>
            </p:cNvPr>
            <p:cNvCxnSpPr>
              <a:cxnSpLocks/>
            </p:cNvCxnSpPr>
            <p:nvPr/>
          </p:nvCxnSpPr>
          <p:spPr>
            <a:xfrm>
              <a:off x="7468959" y="4181109"/>
              <a:ext cx="0" cy="5190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5A561AC-1AC9-7DB0-D23D-52CC286C84EE}"/>
                </a:ext>
              </a:extLst>
            </p:cNvPr>
            <p:cNvCxnSpPr/>
            <p:nvPr/>
          </p:nvCxnSpPr>
          <p:spPr>
            <a:xfrm>
              <a:off x="6684825" y="4957701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: Rounded Corners 11">
              <a:extLst>
                <a:ext uri="{FF2B5EF4-FFF2-40B4-BE49-F238E27FC236}">
                  <a16:creationId xmlns:a16="http://schemas.microsoft.com/office/drawing/2014/main" id="{2503BAC3-5E42-9128-C370-D77D9C9AD916}"/>
                </a:ext>
              </a:extLst>
            </p:cNvPr>
            <p:cNvSpPr/>
            <p:nvPr/>
          </p:nvSpPr>
          <p:spPr>
            <a:xfrm>
              <a:off x="6978402" y="4471550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540246D-48C7-B9AF-F3F6-DBC4B1712C42}"/>
                </a:ext>
              </a:extLst>
            </p:cNvPr>
            <p:cNvCxnSpPr>
              <a:cxnSpLocks/>
            </p:cNvCxnSpPr>
            <p:nvPr/>
          </p:nvCxnSpPr>
          <p:spPr>
            <a:xfrm>
              <a:off x="6199993" y="4181109"/>
              <a:ext cx="0" cy="5190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EB3F52D-192A-3A9F-DC95-F883265D9E3F}"/>
                </a:ext>
              </a:extLst>
            </p:cNvPr>
            <p:cNvCxnSpPr/>
            <p:nvPr/>
          </p:nvCxnSpPr>
          <p:spPr>
            <a:xfrm>
              <a:off x="5420712" y="4957701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: Rounded Corners 15">
              <a:extLst>
                <a:ext uri="{FF2B5EF4-FFF2-40B4-BE49-F238E27FC236}">
                  <a16:creationId xmlns:a16="http://schemas.microsoft.com/office/drawing/2014/main" id="{867095F0-6F01-CC19-83F4-D12567618F5D}"/>
                </a:ext>
              </a:extLst>
            </p:cNvPr>
            <p:cNvSpPr/>
            <p:nvPr/>
          </p:nvSpPr>
          <p:spPr>
            <a:xfrm>
              <a:off x="5708564" y="4481690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7638814-6975-3197-483B-B2339FD90C9C}"/>
                </a:ext>
              </a:extLst>
            </p:cNvPr>
            <p:cNvCxnSpPr>
              <a:cxnSpLocks/>
              <a:stCxn id="153" idx="3"/>
              <a:endCxn id="154" idx="1"/>
            </p:cNvCxnSpPr>
            <p:nvPr/>
          </p:nvCxnSpPr>
          <p:spPr>
            <a:xfrm>
              <a:off x="5420712" y="3694958"/>
              <a:ext cx="28785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CB00AD7-07EF-9862-02B5-D388B834FA54}"/>
                </a:ext>
              </a:extLst>
            </p:cNvPr>
            <p:cNvCxnSpPr/>
            <p:nvPr/>
          </p:nvCxnSpPr>
          <p:spPr>
            <a:xfrm>
              <a:off x="6684825" y="3694958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39331BE-5400-45A8-23F3-7AD716971EB5}"/>
                </a:ext>
              </a:extLst>
            </p:cNvPr>
            <p:cNvCxnSpPr>
              <a:cxnSpLocks/>
              <a:stCxn id="153" idx="2"/>
              <a:endCxn id="156" idx="0"/>
            </p:cNvCxnSpPr>
            <p:nvPr/>
          </p:nvCxnSpPr>
          <p:spPr>
            <a:xfrm>
              <a:off x="4932582" y="4181109"/>
              <a:ext cx="0" cy="2904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: Rounded Corners 20">
              <a:extLst>
                <a:ext uri="{FF2B5EF4-FFF2-40B4-BE49-F238E27FC236}">
                  <a16:creationId xmlns:a16="http://schemas.microsoft.com/office/drawing/2014/main" id="{B9267ADD-271E-28BD-781F-5117186CE1A3}"/>
                </a:ext>
              </a:extLst>
            </p:cNvPr>
            <p:cNvSpPr/>
            <p:nvPr/>
          </p:nvSpPr>
          <p:spPr>
            <a:xfrm>
              <a:off x="4444451" y="3208807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4" name="Rectangle: Rounded Corners 21">
              <a:extLst>
                <a:ext uri="{FF2B5EF4-FFF2-40B4-BE49-F238E27FC236}">
                  <a16:creationId xmlns:a16="http://schemas.microsoft.com/office/drawing/2014/main" id="{9A827D45-04BA-3423-ECE7-AACAF860ABAA}"/>
                </a:ext>
              </a:extLst>
            </p:cNvPr>
            <p:cNvSpPr/>
            <p:nvPr/>
          </p:nvSpPr>
          <p:spPr>
            <a:xfrm>
              <a:off x="5708564" y="3208807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5" name="Rectangle: Rounded Corners 22">
              <a:extLst>
                <a:ext uri="{FF2B5EF4-FFF2-40B4-BE49-F238E27FC236}">
                  <a16:creationId xmlns:a16="http://schemas.microsoft.com/office/drawing/2014/main" id="{50FF61D4-FA1C-8175-73D7-2B872D322673}"/>
                </a:ext>
              </a:extLst>
            </p:cNvPr>
            <p:cNvSpPr/>
            <p:nvPr/>
          </p:nvSpPr>
          <p:spPr>
            <a:xfrm>
              <a:off x="6972677" y="3198667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6" name="Rectangle: Rounded Corners 23">
              <a:extLst>
                <a:ext uri="{FF2B5EF4-FFF2-40B4-BE49-F238E27FC236}">
                  <a16:creationId xmlns:a16="http://schemas.microsoft.com/office/drawing/2014/main" id="{BEBB116F-2DCC-21B2-A66D-D8B1B2517D11}"/>
                </a:ext>
              </a:extLst>
            </p:cNvPr>
            <p:cNvSpPr/>
            <p:nvPr/>
          </p:nvSpPr>
          <p:spPr>
            <a:xfrm>
              <a:off x="4444451" y="4471550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B247368-568F-228A-47E7-B7A4EF0F96B8}"/>
                </a:ext>
              </a:extLst>
            </p:cNvPr>
            <p:cNvSpPr/>
            <p:nvPr/>
          </p:nvSpPr>
          <p:spPr>
            <a:xfrm>
              <a:off x="4444451" y="1690688"/>
              <a:ext cx="4780051" cy="8028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Global Memory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E8D9CDD-3B5F-AE9B-3CD1-F3FE3A8DC94E}"/>
                </a:ext>
              </a:extLst>
            </p:cNvPr>
            <p:cNvSpPr/>
            <p:nvPr/>
          </p:nvSpPr>
          <p:spPr>
            <a:xfrm>
              <a:off x="4494578" y="2082929"/>
              <a:ext cx="866757" cy="286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Bank 0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0FC5B4B-2C8F-1BCB-5DC7-551353BA57DB}"/>
                </a:ext>
              </a:extLst>
            </p:cNvPr>
            <p:cNvSpPr/>
            <p:nvPr/>
          </p:nvSpPr>
          <p:spPr>
            <a:xfrm>
              <a:off x="5763315" y="2067150"/>
              <a:ext cx="866757" cy="286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Bank 1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DE6FC8C-DBCF-2AAE-A15A-9694901823F4}"/>
                </a:ext>
              </a:extLst>
            </p:cNvPr>
            <p:cNvSpPr/>
            <p:nvPr/>
          </p:nvSpPr>
          <p:spPr>
            <a:xfrm>
              <a:off x="7027428" y="2069767"/>
              <a:ext cx="866757" cy="286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Bank 2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9CFBE5F-2F15-16E2-CF48-2A7925097B85}"/>
                </a:ext>
              </a:extLst>
            </p:cNvPr>
            <p:cNvSpPr/>
            <p:nvPr/>
          </p:nvSpPr>
          <p:spPr>
            <a:xfrm>
              <a:off x="8299691" y="2067150"/>
              <a:ext cx="866757" cy="286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Bank 3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5D20AEC-2ABE-0980-D88D-3FB8930665A4}"/>
                </a:ext>
              </a:extLst>
            </p:cNvPr>
            <p:cNvCxnSpPr>
              <a:cxnSpLocks/>
              <a:stCxn id="158" idx="2"/>
              <a:endCxn id="153" idx="0"/>
            </p:cNvCxnSpPr>
            <p:nvPr/>
          </p:nvCxnSpPr>
          <p:spPr>
            <a:xfrm>
              <a:off x="4927957" y="2369256"/>
              <a:ext cx="4625" cy="83955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A1A31E2-8B31-9D63-E43F-CCB54EFC73FC}"/>
                </a:ext>
              </a:extLst>
            </p:cNvPr>
            <p:cNvCxnSpPr>
              <a:cxnSpLocks/>
              <a:stCxn id="159" idx="2"/>
              <a:endCxn id="154" idx="0"/>
            </p:cNvCxnSpPr>
            <p:nvPr/>
          </p:nvCxnSpPr>
          <p:spPr>
            <a:xfrm>
              <a:off x="6196694" y="2353477"/>
              <a:ext cx="1" cy="85533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AE75EE0-3532-01A8-3335-431E32B14944}"/>
                </a:ext>
              </a:extLst>
            </p:cNvPr>
            <p:cNvCxnSpPr>
              <a:cxnSpLocks/>
              <a:stCxn id="160" idx="2"/>
              <a:endCxn id="155" idx="0"/>
            </p:cNvCxnSpPr>
            <p:nvPr/>
          </p:nvCxnSpPr>
          <p:spPr>
            <a:xfrm>
              <a:off x="7460807" y="2356094"/>
              <a:ext cx="1" cy="842573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50D093F-6B7C-4999-091C-FDB7716C53A2}"/>
                </a:ext>
              </a:extLst>
            </p:cNvPr>
            <p:cNvCxnSpPr>
              <a:cxnSpLocks/>
              <a:stCxn id="161" idx="2"/>
              <a:endCxn id="142" idx="0"/>
            </p:cNvCxnSpPr>
            <p:nvPr/>
          </p:nvCxnSpPr>
          <p:spPr>
            <a:xfrm>
              <a:off x="8733070" y="2353477"/>
              <a:ext cx="3302" cy="83505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E7D89DC-1249-5F71-423E-4D3AD53B86E9}"/>
                </a:ext>
              </a:extLst>
            </p:cNvPr>
            <p:cNvSpPr/>
            <p:nvPr/>
          </p:nvSpPr>
          <p:spPr>
            <a:xfrm>
              <a:off x="4444451" y="2591922"/>
              <a:ext cx="4780051" cy="388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Crossbar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8B052FAF-8295-0FB6-7A3A-42CDAD04AEE9}"/>
                </a:ext>
              </a:extLst>
            </p:cNvPr>
            <p:cNvSpPr/>
            <p:nvPr/>
          </p:nvSpPr>
          <p:spPr>
            <a:xfrm>
              <a:off x="7949858" y="3459740"/>
              <a:ext cx="148731" cy="13663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4D80546-E7B1-8C2E-775C-B1E4A7092E17}"/>
                </a:ext>
              </a:extLst>
            </p:cNvPr>
            <p:cNvSpPr/>
            <p:nvPr/>
          </p:nvSpPr>
          <p:spPr>
            <a:xfrm>
              <a:off x="7946419" y="3766742"/>
              <a:ext cx="148731" cy="1366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F1E92E5-C153-3ACF-B05E-C84A9867ADEB}"/>
                </a:ext>
              </a:extLst>
            </p:cNvPr>
            <p:cNvSpPr/>
            <p:nvPr/>
          </p:nvSpPr>
          <p:spPr>
            <a:xfrm>
              <a:off x="6796013" y="3491292"/>
              <a:ext cx="172610" cy="13663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1213D4D-FD73-DF26-61A0-8918164334CC}"/>
                </a:ext>
              </a:extLst>
            </p:cNvPr>
            <p:cNvSpPr/>
            <p:nvPr/>
          </p:nvSpPr>
          <p:spPr>
            <a:xfrm>
              <a:off x="6788398" y="3798294"/>
              <a:ext cx="176785" cy="1366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6A7F608-7E52-6119-26D6-C76C9F77086F}"/>
                </a:ext>
              </a:extLst>
            </p:cNvPr>
            <p:cNvSpPr/>
            <p:nvPr/>
          </p:nvSpPr>
          <p:spPr>
            <a:xfrm>
              <a:off x="7176254" y="4170969"/>
              <a:ext cx="176785" cy="1366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E097A06-05B2-99D1-F9A5-9EA34044FDA0}"/>
                </a:ext>
              </a:extLst>
            </p:cNvPr>
            <p:cNvSpPr/>
            <p:nvPr/>
          </p:nvSpPr>
          <p:spPr>
            <a:xfrm>
              <a:off x="7551370" y="4170969"/>
              <a:ext cx="176785" cy="13663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70E89CA3-FC2C-D7E4-685B-593F4D343722}"/>
                </a:ext>
              </a:extLst>
            </p:cNvPr>
            <p:cNvSpPr/>
            <p:nvPr/>
          </p:nvSpPr>
          <p:spPr>
            <a:xfrm>
              <a:off x="7177732" y="3062030"/>
              <a:ext cx="176785" cy="1366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4559939-1AF9-C6F9-E55F-35DCDA4DB88C}"/>
                </a:ext>
              </a:extLst>
            </p:cNvPr>
            <p:cNvSpPr/>
            <p:nvPr/>
          </p:nvSpPr>
          <p:spPr>
            <a:xfrm>
              <a:off x="7552848" y="3062030"/>
              <a:ext cx="176785" cy="13663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</a:t>
              </a:r>
            </a:p>
          </p:txBody>
        </p:sp>
      </p:grp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8D355D0C-D04C-5C3B-B29D-29FE4C15BDBD}"/>
              </a:ext>
            </a:extLst>
          </p:cNvPr>
          <p:cNvCxnSpPr>
            <a:cxnSpLocks/>
          </p:cNvCxnSpPr>
          <p:nvPr/>
        </p:nvCxnSpPr>
        <p:spPr>
          <a:xfrm flipV="1">
            <a:off x="5999281" y="3827692"/>
            <a:ext cx="1789289" cy="626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B29C9A3-29F1-7C94-8BA3-4161F09FC965}"/>
              </a:ext>
            </a:extLst>
          </p:cNvPr>
          <p:cNvGrpSpPr/>
          <p:nvPr/>
        </p:nvGrpSpPr>
        <p:grpSpPr>
          <a:xfrm>
            <a:off x="2525392" y="4454225"/>
            <a:ext cx="1007135" cy="581583"/>
            <a:chOff x="10257047" y="960397"/>
            <a:chExt cx="1007135" cy="581583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44BF5E0B-A379-791C-D421-8945B4D813E2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5B4EB6E-D933-5645-DEE6-AE031A456CA1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B5ADB5E-FC9E-AD83-FE35-4E9608C6C259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B0E5EC9-E9FB-3A73-F045-A0FA33D9F843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00E2A8D-5A14-1ADB-0A6B-2E07A241A71A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2AE73A2E-E66F-F85C-16C8-7CA4A4867BE4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07996C7-A01A-887B-DA7B-865F2BC138CB}"/>
              </a:ext>
            </a:extLst>
          </p:cNvPr>
          <p:cNvGrpSpPr/>
          <p:nvPr/>
        </p:nvGrpSpPr>
        <p:grpSpPr>
          <a:xfrm>
            <a:off x="3789140" y="4454225"/>
            <a:ext cx="1007135" cy="581583"/>
            <a:chOff x="10257047" y="960397"/>
            <a:chExt cx="1007135" cy="58158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FA008C9-3A1B-E734-765A-B439938F1703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F163EF2-A11C-5262-0634-2C7886B56DBA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B2E2621-D404-51E6-ADDF-25BCF201ABEF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37BCA06-9855-1E6D-CA4E-4AADED0E0F02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85375368-5624-8513-ED78-2D242D7184C1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2584081-371A-662C-6516-56DDCBE403EE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344958B-9773-762B-3D8A-E85D331A6362}"/>
              </a:ext>
            </a:extLst>
          </p:cNvPr>
          <p:cNvGrpSpPr/>
          <p:nvPr/>
        </p:nvGrpSpPr>
        <p:grpSpPr>
          <a:xfrm>
            <a:off x="5055232" y="4454225"/>
            <a:ext cx="1007135" cy="581583"/>
            <a:chOff x="10257047" y="960397"/>
            <a:chExt cx="1007135" cy="581583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B24FF619-623A-85CF-7121-C98E7C8F89A4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BE28530-2467-1E95-EADC-D3E66DED6265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7E23C0C-4E77-E91B-CE86-2C0E9627292C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DF19982-22AD-1FDD-BC8B-26F56FDCE4EE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B0A16B5-592C-A01C-A635-2AFCE1D556D9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3E643397-7374-2315-F115-A6BB07057FDC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F666779-AFBD-E5CE-52E9-9D0BF4F4591C}"/>
              </a:ext>
            </a:extLst>
          </p:cNvPr>
          <p:cNvGrpSpPr/>
          <p:nvPr/>
        </p:nvGrpSpPr>
        <p:grpSpPr>
          <a:xfrm>
            <a:off x="6318980" y="4454225"/>
            <a:ext cx="1007135" cy="581583"/>
            <a:chOff x="10257047" y="960397"/>
            <a:chExt cx="1007135" cy="581583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C87F01B-E69C-779A-7713-FA9F53D6509F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15837C-C6AC-7436-5E27-6F94E581C75F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AFF973F-ABFB-4E7B-F3F7-4946CD5DC7C1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8D36A1F-2B17-11EC-8A38-06C32E379A39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41E19B7-4289-A1F0-3074-1AC5B9492B74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F299F81-9337-0732-A18B-127AF7862ED1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35DB776D-9C9E-8797-F618-BFA7D2018FF6}"/>
              </a:ext>
            </a:extLst>
          </p:cNvPr>
          <p:cNvGrpSpPr/>
          <p:nvPr/>
        </p:nvGrpSpPr>
        <p:grpSpPr>
          <a:xfrm>
            <a:off x="2532426" y="5732041"/>
            <a:ext cx="1007135" cy="581583"/>
            <a:chOff x="10257047" y="960397"/>
            <a:chExt cx="1007135" cy="581583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01C1EAC-7EE6-F2D7-00B5-269103539AD7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9543C89-3D8E-8C48-A039-31DCFF289DE6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62CFBC61-3665-03CA-B9D5-30B4E8AEFF52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4D9C715-98BC-B99F-3F7F-2622896073BA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62B5A9B-B288-5C90-31E7-0E49F7D04B2E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944A621-3321-D001-3593-BF99AFA9EC35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63B6EE8-4822-4384-9623-428F67E3E242}"/>
              </a:ext>
            </a:extLst>
          </p:cNvPr>
          <p:cNvGrpSpPr/>
          <p:nvPr/>
        </p:nvGrpSpPr>
        <p:grpSpPr>
          <a:xfrm>
            <a:off x="3796174" y="5732041"/>
            <a:ext cx="1007135" cy="581583"/>
            <a:chOff x="10257047" y="960397"/>
            <a:chExt cx="1007135" cy="581583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D7C5F52-C327-614A-1A46-57643360F028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E8313C8C-18D2-ADF7-6B33-2EFF905D1B2C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8262E01-ADB2-8F6B-C57B-3AABEA16F2CD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4F21B365-3872-9324-26D9-FF199266DF6D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7E36B69-B398-577E-DCDD-EEF9628A5C50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0A187C-AEC1-979F-BB2D-306A46F583C8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5420475-788D-3CFE-5EDD-E794FC2B4CAB}"/>
              </a:ext>
            </a:extLst>
          </p:cNvPr>
          <p:cNvGrpSpPr/>
          <p:nvPr/>
        </p:nvGrpSpPr>
        <p:grpSpPr>
          <a:xfrm>
            <a:off x="5062266" y="5732041"/>
            <a:ext cx="1007135" cy="581583"/>
            <a:chOff x="10257047" y="960397"/>
            <a:chExt cx="1007135" cy="581583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E23138D-19B8-6F64-6029-C8BA71A39DF5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164E2353-76CE-5E15-DB87-3016208FA3E5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490511D5-3400-D63D-7B89-080246487BBB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41DC2A81-B976-4D06-E80D-FA4D57426639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4110C8E3-FC99-4A38-07CD-F306EDB66CB9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33950747-9284-AD23-E170-954C5127D12B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87301EF-F630-6B79-0696-66D7A8E3B410}"/>
              </a:ext>
            </a:extLst>
          </p:cNvPr>
          <p:cNvGrpSpPr/>
          <p:nvPr/>
        </p:nvGrpSpPr>
        <p:grpSpPr>
          <a:xfrm>
            <a:off x="6326014" y="5732041"/>
            <a:ext cx="1007135" cy="581583"/>
            <a:chOff x="10257047" y="960397"/>
            <a:chExt cx="1007135" cy="581583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9EB2F11-EDDD-7818-AA30-4E651D7B5C97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ED4AE08-3D25-CF12-3DD3-C49A66E086BD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62CC50B-7916-0FE7-7363-F47105248B8D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E57B68A-EA9F-B977-08CF-D44247F45DE0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A098477-8448-1566-6689-D70A5BAA517B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B7BACEC-4C7F-1EEF-0F4D-679C0C1ECF95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77A39A48-4473-B50D-097A-7634EDD4439D}"/>
              </a:ext>
            </a:extLst>
          </p:cNvPr>
          <p:cNvCxnSpPr>
            <a:cxnSpLocks/>
          </p:cNvCxnSpPr>
          <p:nvPr/>
        </p:nvCxnSpPr>
        <p:spPr>
          <a:xfrm>
            <a:off x="5999281" y="5351692"/>
            <a:ext cx="1789289" cy="762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990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1DA15B-2A26-BE23-5EBE-B8AD05DCE708}"/>
              </a:ext>
            </a:extLst>
          </p:cNvPr>
          <p:cNvGrpSpPr/>
          <p:nvPr/>
        </p:nvGrpSpPr>
        <p:grpSpPr>
          <a:xfrm>
            <a:off x="8566236" y="892375"/>
            <a:ext cx="3628518" cy="2563021"/>
            <a:chOff x="8464766" y="1040109"/>
            <a:chExt cx="3628518" cy="2563021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156A5CD5-9F85-42FA-F7B6-2B7577874BB1}"/>
                </a:ext>
              </a:extLst>
            </p:cNvPr>
            <p:cNvGrpSpPr/>
            <p:nvPr/>
          </p:nvGrpSpPr>
          <p:grpSpPr>
            <a:xfrm>
              <a:off x="8464766" y="1040109"/>
              <a:ext cx="3628518" cy="2563021"/>
              <a:chOff x="3372912" y="2243663"/>
              <a:chExt cx="3628518" cy="2563021"/>
            </a:xfrm>
          </p:grpSpPr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FC5D2B1D-BE97-34AB-44CA-99D0FC792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2912" y="2243663"/>
                <a:ext cx="3628518" cy="2379654"/>
              </a:xfrm>
              <a:prstGeom prst="rect">
                <a:avLst/>
              </a:prstGeom>
            </p:spPr>
          </p:pic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FA4240F2-32EF-7F10-6A32-4896E8FF422B}"/>
                  </a:ext>
                </a:extLst>
              </p:cNvPr>
              <p:cNvSpPr txBox="1"/>
              <p:nvPr/>
            </p:nvSpPr>
            <p:spPr>
              <a:xfrm>
                <a:off x="4142188" y="4514296"/>
                <a:ext cx="194636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1300" b="1" dirty="0">
                    <a:latin typeface="Nunito" pitchFamily="2" charset="0"/>
                  </a:rPr>
                  <a:t>Placement and routing</a:t>
                </a:r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634D4776-0870-0193-E1F0-285EAA1B3FC2}"/>
                </a:ext>
              </a:extLst>
            </p:cNvPr>
            <p:cNvSpPr/>
            <p:nvPr/>
          </p:nvSpPr>
          <p:spPr>
            <a:xfrm>
              <a:off x="9944428" y="1309617"/>
              <a:ext cx="262798" cy="2407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unito"/>
                  <a:ea typeface="+mn-ea"/>
                  <a:cs typeface="+mn-cs"/>
                </a:rPr>
                <a:t>N1</a:t>
              </a: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56752AEB-7062-8618-33EF-E993E742CA01}"/>
                </a:ext>
              </a:extLst>
            </p:cNvPr>
            <p:cNvSpPr/>
            <p:nvPr/>
          </p:nvSpPr>
          <p:spPr>
            <a:xfrm>
              <a:off x="10633039" y="2580973"/>
              <a:ext cx="262798" cy="2407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unito"/>
                  <a:ea typeface="+mn-ea"/>
                  <a:cs typeface="+mn-cs"/>
                </a:rPr>
                <a:t>N3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D25542-135D-443C-2EE7-929CC3C5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08" y="138562"/>
            <a:ext cx="10515600" cy="851556"/>
          </a:xfrm>
        </p:spPr>
        <p:txBody>
          <a:bodyPr/>
          <a:lstStyle/>
          <a:p>
            <a:r>
              <a:rPr lang="en-SG" dirty="0"/>
              <a:t>Dataflow synthesis on CGRA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671BE-4038-6E40-A43B-F3B22BB88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98" y="1171695"/>
            <a:ext cx="8988328" cy="1925042"/>
          </a:xfrm>
        </p:spPr>
        <p:txBody>
          <a:bodyPr>
            <a:normAutofit fontScale="92500"/>
          </a:bodyPr>
          <a:lstStyle/>
          <a:p>
            <a:r>
              <a:rPr lang="en-SG" sz="2400" dirty="0"/>
              <a:t>Target: An application-level loop kernel</a:t>
            </a:r>
          </a:p>
          <a:p>
            <a:r>
              <a:rPr lang="en-SG" sz="2400" dirty="0"/>
              <a:t>Mapping the dataflow graph (DFG) of loop body on to CGRA</a:t>
            </a:r>
          </a:p>
          <a:p>
            <a:pPr lvl="1"/>
            <a:r>
              <a:rPr lang="en-SG" dirty="0"/>
              <a:t>Placement: assigning DFG operations to ALUs</a:t>
            </a:r>
          </a:p>
          <a:p>
            <a:pPr lvl="1"/>
            <a:r>
              <a:rPr lang="en-SG" dirty="0"/>
              <a:t>Routing: mapping data signals using wires and registers</a:t>
            </a:r>
          </a:p>
          <a:p>
            <a:endParaRPr lang="en-SG" sz="1800" dirty="0"/>
          </a:p>
          <a:p>
            <a:pPr lvl="1"/>
            <a:endParaRPr lang="en-SG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332542-9BC1-2112-C823-82898CC4B050}"/>
              </a:ext>
            </a:extLst>
          </p:cNvPr>
          <p:cNvGrpSpPr/>
          <p:nvPr/>
        </p:nvGrpSpPr>
        <p:grpSpPr>
          <a:xfrm>
            <a:off x="6397483" y="3041854"/>
            <a:ext cx="3983012" cy="3374812"/>
            <a:chOff x="7424365" y="556905"/>
            <a:chExt cx="4529634" cy="3911951"/>
          </a:xfrm>
        </p:grpSpPr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2123E522-FAC2-104B-4059-66979F1822C2}"/>
                </a:ext>
              </a:extLst>
            </p:cNvPr>
            <p:cNvGrpSpPr/>
            <p:nvPr/>
          </p:nvGrpSpPr>
          <p:grpSpPr>
            <a:xfrm>
              <a:off x="7424365" y="2784647"/>
              <a:ext cx="1319518" cy="1180315"/>
              <a:chOff x="3519731" y="2696438"/>
              <a:chExt cx="1823303" cy="1851719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BCCD7DB1-228A-D99A-5B6F-594F4AA737B5}"/>
                  </a:ext>
                </a:extLst>
              </p:cNvPr>
              <p:cNvSpPr/>
              <p:nvPr/>
            </p:nvSpPr>
            <p:spPr>
              <a:xfrm>
                <a:off x="3519733" y="2696440"/>
                <a:ext cx="659876" cy="600959"/>
              </a:xfrm>
              <a:prstGeom prst="rect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F1</a:t>
                </a:r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D137FBB0-F7D2-DE8D-B84B-C2A367B5E151}"/>
                  </a:ext>
                </a:extLst>
              </p:cNvPr>
              <p:cNvSpPr/>
              <p:nvPr/>
            </p:nvSpPr>
            <p:spPr>
              <a:xfrm>
                <a:off x="4683158" y="2696438"/>
                <a:ext cx="659876" cy="600959"/>
              </a:xfrm>
              <a:prstGeom prst="rect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F2</a:t>
                </a: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61FF21B0-9E5F-376B-8C71-254677C12221}"/>
                  </a:ext>
                </a:extLst>
              </p:cNvPr>
              <p:cNvSpPr/>
              <p:nvPr/>
            </p:nvSpPr>
            <p:spPr>
              <a:xfrm>
                <a:off x="3519731" y="3947198"/>
                <a:ext cx="659877" cy="600959"/>
              </a:xfrm>
              <a:prstGeom prst="rect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F3</a:t>
                </a:r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3C0F3C56-3F05-64FB-BAC6-D8FD09222D6A}"/>
                  </a:ext>
                </a:extLst>
              </p:cNvPr>
              <p:cNvSpPr/>
              <p:nvPr/>
            </p:nvSpPr>
            <p:spPr>
              <a:xfrm>
                <a:off x="4683157" y="3947198"/>
                <a:ext cx="659877" cy="600959"/>
              </a:xfrm>
              <a:prstGeom prst="rect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F4</a:t>
                </a:r>
              </a:p>
            </p:txBody>
          </p:sp>
          <p:cxnSp>
            <p:nvCxnSpPr>
              <p:cNvPr id="396" name="Straight Arrow Connector 395">
                <a:extLst>
                  <a:ext uri="{FF2B5EF4-FFF2-40B4-BE49-F238E27FC236}">
                    <a16:creationId xmlns:a16="http://schemas.microsoft.com/office/drawing/2014/main" id="{552537E9-F49B-90C5-806D-F94521AA7C26}"/>
                  </a:ext>
                </a:extLst>
              </p:cNvPr>
              <p:cNvCxnSpPr>
                <a:stCxn id="392" idx="3"/>
                <a:endCxn id="393" idx="1"/>
              </p:cNvCxnSpPr>
              <p:nvPr/>
            </p:nvCxnSpPr>
            <p:spPr>
              <a:xfrm flipV="1">
                <a:off x="4179609" y="2996918"/>
                <a:ext cx="503549" cy="2"/>
              </a:xfrm>
              <a:prstGeom prst="straightConnector1">
                <a:avLst/>
              </a:prstGeom>
              <a:noFill/>
              <a:ln w="4445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397" name="Straight Arrow Connector 396">
                <a:extLst>
                  <a:ext uri="{FF2B5EF4-FFF2-40B4-BE49-F238E27FC236}">
                    <a16:creationId xmlns:a16="http://schemas.microsoft.com/office/drawing/2014/main" id="{8C33A099-ABD5-D935-14DC-B14EC249663D}"/>
                  </a:ext>
                </a:extLst>
              </p:cNvPr>
              <p:cNvCxnSpPr>
                <a:cxnSpLocks/>
                <a:stCxn id="395" idx="0"/>
                <a:endCxn id="393" idx="2"/>
              </p:cNvCxnSpPr>
              <p:nvPr/>
            </p:nvCxnSpPr>
            <p:spPr>
              <a:xfrm flipV="1">
                <a:off x="5013097" y="3297398"/>
                <a:ext cx="0" cy="649800"/>
              </a:xfrm>
              <a:prstGeom prst="straightConnector1">
                <a:avLst/>
              </a:prstGeom>
              <a:noFill/>
              <a:ln w="4445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398" name="Straight Arrow Connector 397">
                <a:extLst>
                  <a:ext uri="{FF2B5EF4-FFF2-40B4-BE49-F238E27FC236}">
                    <a16:creationId xmlns:a16="http://schemas.microsoft.com/office/drawing/2014/main" id="{FA691B7C-8860-B64F-7C09-3FFB5720063E}"/>
                  </a:ext>
                </a:extLst>
              </p:cNvPr>
              <p:cNvCxnSpPr>
                <a:cxnSpLocks/>
                <a:stCxn id="394" idx="3"/>
                <a:endCxn id="395" idx="1"/>
              </p:cNvCxnSpPr>
              <p:nvPr/>
            </p:nvCxnSpPr>
            <p:spPr>
              <a:xfrm>
                <a:off x="4179608" y="4247678"/>
                <a:ext cx="503549" cy="0"/>
              </a:xfrm>
              <a:prstGeom prst="straightConnector1">
                <a:avLst/>
              </a:prstGeom>
              <a:noFill/>
              <a:ln w="4445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399" name="Straight Arrow Connector 398">
                <a:extLst>
                  <a:ext uri="{FF2B5EF4-FFF2-40B4-BE49-F238E27FC236}">
                    <a16:creationId xmlns:a16="http://schemas.microsoft.com/office/drawing/2014/main" id="{8C6634A5-08F5-9CEE-DBB6-B2CFC9B1E1BF}"/>
                  </a:ext>
                </a:extLst>
              </p:cNvPr>
              <p:cNvCxnSpPr>
                <a:cxnSpLocks/>
                <a:stCxn id="394" idx="0"/>
                <a:endCxn id="392" idx="2"/>
              </p:cNvCxnSpPr>
              <p:nvPr/>
            </p:nvCxnSpPr>
            <p:spPr>
              <a:xfrm flipV="1">
                <a:off x="3849670" y="3297399"/>
                <a:ext cx="2" cy="649798"/>
              </a:xfrm>
              <a:prstGeom prst="straightConnector1">
                <a:avLst/>
              </a:prstGeom>
              <a:noFill/>
              <a:ln w="4445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3AB9EF37-C57B-F542-EA16-F44300DF6F4B}"/>
                </a:ext>
              </a:extLst>
            </p:cNvPr>
            <p:cNvGrpSpPr/>
            <p:nvPr/>
          </p:nvGrpSpPr>
          <p:grpSpPr>
            <a:xfrm>
              <a:off x="9529430" y="1313216"/>
              <a:ext cx="2424569" cy="1891734"/>
              <a:chOff x="8791028" y="1897736"/>
              <a:chExt cx="2920541" cy="2440018"/>
            </a:xfrm>
          </p:grpSpPr>
          <p:sp>
            <p:nvSpPr>
              <p:cNvPr id="402" name="Parallelogram 401">
                <a:extLst>
                  <a:ext uri="{FF2B5EF4-FFF2-40B4-BE49-F238E27FC236}">
                    <a16:creationId xmlns:a16="http://schemas.microsoft.com/office/drawing/2014/main" id="{EBDF61E8-1F50-2D70-F68D-1504C0E8B1AA}"/>
                  </a:ext>
                </a:extLst>
              </p:cNvPr>
              <p:cNvSpPr/>
              <p:nvPr/>
            </p:nvSpPr>
            <p:spPr>
              <a:xfrm>
                <a:off x="9307648" y="2107754"/>
                <a:ext cx="2403921" cy="527404"/>
              </a:xfrm>
              <a:prstGeom prst="parallelogram">
                <a:avLst>
                  <a:gd name="adj" fmla="val 107004"/>
                </a:avLst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unito"/>
                  <a:ea typeface="+mn-ea"/>
                  <a:cs typeface="+mn-cs"/>
                </a:endParaRPr>
              </a:p>
            </p:txBody>
          </p:sp>
          <p:sp>
            <p:nvSpPr>
              <p:cNvPr id="403" name="Parallelogram 402">
                <a:extLst>
                  <a:ext uri="{FF2B5EF4-FFF2-40B4-BE49-F238E27FC236}">
                    <a16:creationId xmlns:a16="http://schemas.microsoft.com/office/drawing/2014/main" id="{03DF03F9-E0EB-60F2-B56D-FCA43785AE98}"/>
                  </a:ext>
                </a:extLst>
              </p:cNvPr>
              <p:cNvSpPr/>
              <p:nvPr/>
            </p:nvSpPr>
            <p:spPr>
              <a:xfrm>
                <a:off x="9829866" y="2167032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F1</a:t>
                </a:r>
              </a:p>
            </p:txBody>
          </p:sp>
          <p:sp>
            <p:nvSpPr>
              <p:cNvPr id="404" name="Parallelogram 403">
                <a:extLst>
                  <a:ext uri="{FF2B5EF4-FFF2-40B4-BE49-F238E27FC236}">
                    <a16:creationId xmlns:a16="http://schemas.microsoft.com/office/drawing/2014/main" id="{4C31F8D3-1B59-5FB4-162D-13996C5F70FF}"/>
                  </a:ext>
                </a:extLst>
              </p:cNvPr>
              <p:cNvSpPr/>
              <p:nvPr/>
            </p:nvSpPr>
            <p:spPr>
              <a:xfrm>
                <a:off x="9555035" y="2401095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F3</a:t>
                </a:r>
              </a:p>
            </p:txBody>
          </p:sp>
          <p:sp>
            <p:nvSpPr>
              <p:cNvPr id="405" name="Parallelogram 404">
                <a:extLst>
                  <a:ext uri="{FF2B5EF4-FFF2-40B4-BE49-F238E27FC236}">
                    <a16:creationId xmlns:a16="http://schemas.microsoft.com/office/drawing/2014/main" id="{985A5973-203E-EDAF-21B2-E557DC4E9F52}"/>
                  </a:ext>
                </a:extLst>
              </p:cNvPr>
              <p:cNvSpPr/>
              <p:nvPr/>
            </p:nvSpPr>
            <p:spPr>
              <a:xfrm>
                <a:off x="10377824" y="2390729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F4</a:t>
                </a:r>
              </a:p>
            </p:txBody>
          </p:sp>
          <p:sp>
            <p:nvSpPr>
              <p:cNvPr id="406" name="Parallelogram 405">
                <a:extLst>
                  <a:ext uri="{FF2B5EF4-FFF2-40B4-BE49-F238E27FC236}">
                    <a16:creationId xmlns:a16="http://schemas.microsoft.com/office/drawing/2014/main" id="{50D262D9-7368-3635-2312-6585737C0033}"/>
                  </a:ext>
                </a:extLst>
              </p:cNvPr>
              <p:cNvSpPr/>
              <p:nvPr/>
            </p:nvSpPr>
            <p:spPr>
              <a:xfrm>
                <a:off x="10650575" y="2161595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F2</a:t>
                </a:r>
              </a:p>
            </p:txBody>
          </p:sp>
          <p:sp>
            <p:nvSpPr>
              <p:cNvPr id="407" name="Parallelogram 406">
                <a:extLst>
                  <a:ext uri="{FF2B5EF4-FFF2-40B4-BE49-F238E27FC236}">
                    <a16:creationId xmlns:a16="http://schemas.microsoft.com/office/drawing/2014/main" id="{8306875D-2851-7F33-C69F-FD9B73124739}"/>
                  </a:ext>
                </a:extLst>
              </p:cNvPr>
              <p:cNvSpPr/>
              <p:nvPr/>
            </p:nvSpPr>
            <p:spPr>
              <a:xfrm>
                <a:off x="9307648" y="2944208"/>
                <a:ext cx="2403921" cy="527404"/>
              </a:xfrm>
              <a:prstGeom prst="parallelogram">
                <a:avLst>
                  <a:gd name="adj" fmla="val 107004"/>
                </a:avLst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unito"/>
                  <a:ea typeface="+mn-ea"/>
                  <a:cs typeface="+mn-cs"/>
                </a:endParaRPr>
              </a:p>
            </p:txBody>
          </p:sp>
          <p:sp>
            <p:nvSpPr>
              <p:cNvPr id="408" name="Parallelogram 407">
                <a:extLst>
                  <a:ext uri="{FF2B5EF4-FFF2-40B4-BE49-F238E27FC236}">
                    <a16:creationId xmlns:a16="http://schemas.microsoft.com/office/drawing/2014/main" id="{9346CAAA-F4C6-40C0-C566-36BE63605B66}"/>
                  </a:ext>
                </a:extLst>
              </p:cNvPr>
              <p:cNvSpPr/>
              <p:nvPr/>
            </p:nvSpPr>
            <p:spPr>
              <a:xfrm>
                <a:off x="9829866" y="3003486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F1</a:t>
                </a:r>
              </a:p>
            </p:txBody>
          </p:sp>
          <p:sp>
            <p:nvSpPr>
              <p:cNvPr id="409" name="Parallelogram 408">
                <a:extLst>
                  <a:ext uri="{FF2B5EF4-FFF2-40B4-BE49-F238E27FC236}">
                    <a16:creationId xmlns:a16="http://schemas.microsoft.com/office/drawing/2014/main" id="{CDCDD10E-B0AE-3C62-7DF1-01D10564CC3B}"/>
                  </a:ext>
                </a:extLst>
              </p:cNvPr>
              <p:cNvSpPr/>
              <p:nvPr/>
            </p:nvSpPr>
            <p:spPr>
              <a:xfrm>
                <a:off x="9555035" y="3237549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F3</a:t>
                </a:r>
              </a:p>
            </p:txBody>
          </p:sp>
          <p:sp>
            <p:nvSpPr>
              <p:cNvPr id="410" name="Parallelogram 409">
                <a:extLst>
                  <a:ext uri="{FF2B5EF4-FFF2-40B4-BE49-F238E27FC236}">
                    <a16:creationId xmlns:a16="http://schemas.microsoft.com/office/drawing/2014/main" id="{543D9F22-373D-4723-F839-31322CE57D5D}"/>
                  </a:ext>
                </a:extLst>
              </p:cNvPr>
              <p:cNvSpPr/>
              <p:nvPr/>
            </p:nvSpPr>
            <p:spPr>
              <a:xfrm>
                <a:off x="10377824" y="3227183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F4</a:t>
                </a:r>
              </a:p>
            </p:txBody>
          </p:sp>
          <p:sp>
            <p:nvSpPr>
              <p:cNvPr id="411" name="Parallelogram 410">
                <a:extLst>
                  <a:ext uri="{FF2B5EF4-FFF2-40B4-BE49-F238E27FC236}">
                    <a16:creationId xmlns:a16="http://schemas.microsoft.com/office/drawing/2014/main" id="{D7DB6A23-B646-D976-8A2E-4AE0F839350B}"/>
                  </a:ext>
                </a:extLst>
              </p:cNvPr>
              <p:cNvSpPr/>
              <p:nvPr/>
            </p:nvSpPr>
            <p:spPr>
              <a:xfrm>
                <a:off x="10650575" y="2998049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F2</a:t>
                </a:r>
              </a:p>
            </p:txBody>
          </p:sp>
          <p:sp>
            <p:nvSpPr>
              <p:cNvPr id="412" name="Parallelogram 411">
                <a:extLst>
                  <a:ext uri="{FF2B5EF4-FFF2-40B4-BE49-F238E27FC236}">
                    <a16:creationId xmlns:a16="http://schemas.microsoft.com/office/drawing/2014/main" id="{41ADF74E-3774-0825-313E-E5C2EED9753B}"/>
                  </a:ext>
                </a:extLst>
              </p:cNvPr>
              <p:cNvSpPr/>
              <p:nvPr/>
            </p:nvSpPr>
            <p:spPr>
              <a:xfrm>
                <a:off x="9307648" y="3810350"/>
                <a:ext cx="2403921" cy="527404"/>
              </a:xfrm>
              <a:prstGeom prst="parallelogram">
                <a:avLst>
                  <a:gd name="adj" fmla="val 107004"/>
                </a:avLst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unito"/>
                  <a:ea typeface="+mn-ea"/>
                  <a:cs typeface="+mn-cs"/>
                </a:endParaRPr>
              </a:p>
            </p:txBody>
          </p:sp>
          <p:sp>
            <p:nvSpPr>
              <p:cNvPr id="413" name="Parallelogram 412">
                <a:extLst>
                  <a:ext uri="{FF2B5EF4-FFF2-40B4-BE49-F238E27FC236}">
                    <a16:creationId xmlns:a16="http://schemas.microsoft.com/office/drawing/2014/main" id="{D350BB9F-B9FD-FC66-FAEE-50BE1495EC0E}"/>
                  </a:ext>
                </a:extLst>
              </p:cNvPr>
              <p:cNvSpPr/>
              <p:nvPr/>
            </p:nvSpPr>
            <p:spPr>
              <a:xfrm>
                <a:off x="9829866" y="3869629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F1</a:t>
                </a:r>
              </a:p>
            </p:txBody>
          </p:sp>
          <p:sp>
            <p:nvSpPr>
              <p:cNvPr id="414" name="Parallelogram 413">
                <a:extLst>
                  <a:ext uri="{FF2B5EF4-FFF2-40B4-BE49-F238E27FC236}">
                    <a16:creationId xmlns:a16="http://schemas.microsoft.com/office/drawing/2014/main" id="{18BB214B-7A26-3855-A392-4F3CAECBA1DF}"/>
                  </a:ext>
                </a:extLst>
              </p:cNvPr>
              <p:cNvSpPr/>
              <p:nvPr/>
            </p:nvSpPr>
            <p:spPr>
              <a:xfrm>
                <a:off x="9555035" y="4103692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F3</a:t>
                </a:r>
              </a:p>
            </p:txBody>
          </p:sp>
          <p:sp>
            <p:nvSpPr>
              <p:cNvPr id="415" name="Parallelogram 414">
                <a:extLst>
                  <a:ext uri="{FF2B5EF4-FFF2-40B4-BE49-F238E27FC236}">
                    <a16:creationId xmlns:a16="http://schemas.microsoft.com/office/drawing/2014/main" id="{14BB010F-9B84-6A77-B352-E45236EED3B5}"/>
                  </a:ext>
                </a:extLst>
              </p:cNvPr>
              <p:cNvSpPr/>
              <p:nvPr/>
            </p:nvSpPr>
            <p:spPr>
              <a:xfrm>
                <a:off x="10377824" y="4093325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F4</a:t>
                </a:r>
              </a:p>
            </p:txBody>
          </p:sp>
          <p:sp>
            <p:nvSpPr>
              <p:cNvPr id="416" name="Parallelogram 415">
                <a:extLst>
                  <a:ext uri="{FF2B5EF4-FFF2-40B4-BE49-F238E27FC236}">
                    <a16:creationId xmlns:a16="http://schemas.microsoft.com/office/drawing/2014/main" id="{04702CD5-DE1E-50BC-3CB1-F80B6B7744E4}"/>
                  </a:ext>
                </a:extLst>
              </p:cNvPr>
              <p:cNvSpPr/>
              <p:nvPr/>
            </p:nvSpPr>
            <p:spPr>
              <a:xfrm>
                <a:off x="10650575" y="3864192"/>
                <a:ext cx="788995" cy="178484"/>
              </a:xfrm>
              <a:prstGeom prst="parallelogram">
                <a:avLst>
                  <a:gd name="adj" fmla="val 107004"/>
                </a:avLst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F2</a:t>
                </a:r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9130CF65-5308-CEB8-69D0-4CB1A7B23749}"/>
                  </a:ext>
                </a:extLst>
              </p:cNvPr>
              <p:cNvGrpSpPr/>
              <p:nvPr/>
            </p:nvGrpSpPr>
            <p:grpSpPr>
              <a:xfrm>
                <a:off x="10029343" y="2033572"/>
                <a:ext cx="1016902" cy="2271721"/>
                <a:chOff x="9067666" y="1570470"/>
                <a:chExt cx="1170076" cy="2880139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9159B1BB-8663-DB3C-0F9C-FC38C38283AE}"/>
                    </a:ext>
                  </a:extLst>
                </p:cNvPr>
                <p:cNvSpPr/>
                <p:nvPr/>
              </p:nvSpPr>
              <p:spPr>
                <a:xfrm>
                  <a:off x="9067955" y="1570470"/>
                  <a:ext cx="414226" cy="45641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Nunito"/>
                      <a:ea typeface="+mn-ea"/>
                      <a:cs typeface="+mn-cs"/>
                    </a:rPr>
                    <a:t>N1</a:t>
                  </a:r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01A7BBBE-191C-483D-E7B1-9EDF742F39A0}"/>
                    </a:ext>
                  </a:extLst>
                </p:cNvPr>
                <p:cNvSpPr/>
                <p:nvPr/>
              </p:nvSpPr>
              <p:spPr>
                <a:xfrm>
                  <a:off x="9067666" y="2652672"/>
                  <a:ext cx="414226" cy="45641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Nunito"/>
                      <a:ea typeface="+mn-ea"/>
                      <a:cs typeface="+mn-cs"/>
                    </a:rPr>
                    <a:t>N2</a:t>
                  </a:r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7021DFD2-B2AC-B1C1-0DE1-10A1880C3508}"/>
                    </a:ext>
                  </a:extLst>
                </p:cNvPr>
                <p:cNvSpPr/>
                <p:nvPr/>
              </p:nvSpPr>
              <p:spPr>
                <a:xfrm>
                  <a:off x="9739127" y="2963585"/>
                  <a:ext cx="414225" cy="45641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Nunito"/>
                      <a:ea typeface="+mn-ea"/>
                      <a:cs typeface="+mn-cs"/>
                    </a:rPr>
                    <a:t>N3</a:t>
                  </a:r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6B590EC6-F466-AC97-6821-5AD66C394159}"/>
                    </a:ext>
                  </a:extLst>
                </p:cNvPr>
                <p:cNvSpPr/>
                <p:nvPr/>
              </p:nvSpPr>
              <p:spPr>
                <a:xfrm>
                  <a:off x="9823516" y="3994193"/>
                  <a:ext cx="414226" cy="45641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Nunito"/>
                      <a:ea typeface="+mn-ea"/>
                      <a:cs typeface="+mn-cs"/>
                    </a:rPr>
                    <a:t>N4</a:t>
                  </a:r>
                </a:p>
              </p:txBody>
            </p:sp>
            <p:cxnSp>
              <p:nvCxnSpPr>
                <p:cNvPr id="444" name="Straight Arrow Connector 443">
                  <a:extLst>
                    <a:ext uri="{FF2B5EF4-FFF2-40B4-BE49-F238E27FC236}">
                      <a16:creationId xmlns:a16="http://schemas.microsoft.com/office/drawing/2014/main" id="{F1E9F301-DEB6-80BC-0A67-BBE660539608}"/>
                    </a:ext>
                  </a:extLst>
                </p:cNvPr>
                <p:cNvCxnSpPr>
                  <a:cxnSpLocks/>
                  <a:stCxn id="440" idx="4"/>
                  <a:endCxn id="441" idx="0"/>
                </p:cNvCxnSpPr>
                <p:nvPr/>
              </p:nvCxnSpPr>
              <p:spPr>
                <a:xfrm flipH="1">
                  <a:off x="9274779" y="2026886"/>
                  <a:ext cx="288" cy="62578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445" name="Straight Arrow Connector 444">
                  <a:extLst>
                    <a:ext uri="{FF2B5EF4-FFF2-40B4-BE49-F238E27FC236}">
                      <a16:creationId xmlns:a16="http://schemas.microsoft.com/office/drawing/2014/main" id="{84A005C1-C30A-650D-6801-E11C6228F6B2}"/>
                    </a:ext>
                  </a:extLst>
                </p:cNvPr>
                <p:cNvCxnSpPr>
                  <a:cxnSpLocks/>
                  <a:stCxn id="440" idx="4"/>
                  <a:endCxn id="442" idx="0"/>
                </p:cNvCxnSpPr>
                <p:nvPr/>
              </p:nvCxnSpPr>
              <p:spPr>
                <a:xfrm>
                  <a:off x="9275069" y="2026886"/>
                  <a:ext cx="671172" cy="936699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446" name="Straight Arrow Connector 445">
                  <a:extLst>
                    <a:ext uri="{FF2B5EF4-FFF2-40B4-BE49-F238E27FC236}">
                      <a16:creationId xmlns:a16="http://schemas.microsoft.com/office/drawing/2014/main" id="{DB52827D-F579-50F5-B14F-74C7C67FA355}"/>
                    </a:ext>
                  </a:extLst>
                </p:cNvPr>
                <p:cNvCxnSpPr>
                  <a:cxnSpLocks/>
                  <a:stCxn id="442" idx="4"/>
                  <a:endCxn id="443" idx="0"/>
                </p:cNvCxnSpPr>
                <p:nvPr/>
              </p:nvCxnSpPr>
              <p:spPr>
                <a:xfrm>
                  <a:off x="9946240" y="3420001"/>
                  <a:ext cx="84389" cy="574192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447" name="Straight Arrow Connector 446">
                  <a:extLst>
                    <a:ext uri="{FF2B5EF4-FFF2-40B4-BE49-F238E27FC236}">
                      <a16:creationId xmlns:a16="http://schemas.microsoft.com/office/drawing/2014/main" id="{ADE912C1-A56C-9335-0DB9-0D863C38DAA0}"/>
                    </a:ext>
                  </a:extLst>
                </p:cNvPr>
                <p:cNvCxnSpPr>
                  <a:cxnSpLocks/>
                  <a:stCxn id="441" idx="4"/>
                  <a:endCxn id="443" idx="0"/>
                </p:cNvCxnSpPr>
                <p:nvPr/>
              </p:nvCxnSpPr>
              <p:spPr>
                <a:xfrm>
                  <a:off x="9274779" y="3109088"/>
                  <a:ext cx="755851" cy="885104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435" name="TextBox 434">
                <a:extLst>
                  <a:ext uri="{FF2B5EF4-FFF2-40B4-BE49-F238E27FC236}">
                    <a16:creationId xmlns:a16="http://schemas.microsoft.com/office/drawing/2014/main" id="{B6C63C66-5311-CB76-110F-0F9512A652DB}"/>
                  </a:ext>
                </a:extLst>
              </p:cNvPr>
              <p:cNvSpPr txBox="1"/>
              <p:nvPr/>
            </p:nvSpPr>
            <p:spPr>
              <a:xfrm rot="18808226">
                <a:off x="8793881" y="2208912"/>
                <a:ext cx="980724" cy="358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</a:rPr>
                  <a:t>Cycle 0</a:t>
                </a:r>
              </a:p>
            </p:txBody>
          </p:sp>
          <p:sp>
            <p:nvSpPr>
              <p:cNvPr id="436" name="TextBox 435">
                <a:extLst>
                  <a:ext uri="{FF2B5EF4-FFF2-40B4-BE49-F238E27FC236}">
                    <a16:creationId xmlns:a16="http://schemas.microsoft.com/office/drawing/2014/main" id="{08AF604A-48CE-4D6B-9659-1A8AF1BC3CD4}"/>
                  </a:ext>
                </a:extLst>
              </p:cNvPr>
              <p:cNvSpPr txBox="1"/>
              <p:nvPr/>
            </p:nvSpPr>
            <p:spPr>
              <a:xfrm rot="19107881">
                <a:off x="8791028" y="3051733"/>
                <a:ext cx="898567" cy="391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</a:rPr>
                  <a:t>Cycle 1</a:t>
                </a:r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DADD5EB2-4ACC-D4C2-C218-D2FDABDFDDC9}"/>
                  </a:ext>
                </a:extLst>
              </p:cNvPr>
              <p:cNvSpPr txBox="1"/>
              <p:nvPr/>
            </p:nvSpPr>
            <p:spPr>
              <a:xfrm rot="19113831">
                <a:off x="8841136" y="3890137"/>
                <a:ext cx="898567" cy="391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/>
                  </a:rPr>
                  <a:t>Cycle 2</a:t>
                </a:r>
              </a:p>
            </p:txBody>
          </p:sp>
        </p:grp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37F8C8AF-F9F9-ED01-EDB9-FFFF33A95CB6}"/>
                </a:ext>
              </a:extLst>
            </p:cNvPr>
            <p:cNvSpPr txBox="1"/>
            <p:nvPr/>
          </p:nvSpPr>
          <p:spPr>
            <a:xfrm>
              <a:off x="7792366" y="2044076"/>
              <a:ext cx="707731" cy="30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SG" sz="1100" b="1" dirty="0">
                  <a:solidFill>
                    <a:prstClr val="black"/>
                  </a:solidFill>
                  <a:latin typeface="Nunito"/>
                </a:rPr>
                <a:t>DFG</a:t>
              </a: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5098CA94-3279-6E07-4FB6-9304900C03C5}"/>
                </a:ext>
              </a:extLst>
            </p:cNvPr>
            <p:cNvSpPr txBox="1"/>
            <p:nvPr/>
          </p:nvSpPr>
          <p:spPr>
            <a:xfrm>
              <a:off x="7572541" y="4165608"/>
              <a:ext cx="990251" cy="30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SG" sz="1100" b="1" dirty="0">
                  <a:solidFill>
                    <a:prstClr val="black"/>
                  </a:solidFill>
                  <a:latin typeface="Nunito"/>
                </a:rPr>
                <a:t>2x2 CGRA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3A4162A3-60F9-CEAA-9C87-7BE6E5BB6CFA}"/>
                </a:ext>
              </a:extLst>
            </p:cNvPr>
            <p:cNvGrpSpPr/>
            <p:nvPr/>
          </p:nvGrpSpPr>
          <p:grpSpPr>
            <a:xfrm>
              <a:off x="7631912" y="556905"/>
              <a:ext cx="993532" cy="1368656"/>
              <a:chOff x="744315" y="2415046"/>
              <a:chExt cx="1979631" cy="3059003"/>
            </a:xfrm>
          </p:grpSpPr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70232AE9-EFD9-C77D-C0CC-FA3C4061944D}"/>
                  </a:ext>
                </a:extLst>
              </p:cNvPr>
              <p:cNvSpPr/>
              <p:nvPr/>
            </p:nvSpPr>
            <p:spPr>
              <a:xfrm>
                <a:off x="1404192" y="2415046"/>
                <a:ext cx="659877" cy="69758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N1</a:t>
                </a: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26F4D054-8276-0DCD-4EC1-8CB4B0096CD2}"/>
                  </a:ext>
                </a:extLst>
              </p:cNvPr>
              <p:cNvSpPr/>
              <p:nvPr/>
            </p:nvSpPr>
            <p:spPr>
              <a:xfrm>
                <a:off x="744315" y="3616965"/>
                <a:ext cx="659877" cy="69758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N2</a:t>
                </a:r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469E7F01-A964-5E3B-67A7-1F04293BC2D4}"/>
                  </a:ext>
                </a:extLst>
              </p:cNvPr>
              <p:cNvSpPr/>
              <p:nvPr/>
            </p:nvSpPr>
            <p:spPr>
              <a:xfrm>
                <a:off x="2064069" y="3616965"/>
                <a:ext cx="659877" cy="69758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N3</a:t>
                </a:r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F2D1A904-3A19-0FEE-D593-C81EFEC80D76}"/>
                  </a:ext>
                </a:extLst>
              </p:cNvPr>
              <p:cNvSpPr/>
              <p:nvPr/>
            </p:nvSpPr>
            <p:spPr>
              <a:xfrm>
                <a:off x="1394766" y="4776465"/>
                <a:ext cx="659877" cy="69758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Nunito"/>
                    <a:ea typeface="+mn-ea"/>
                    <a:cs typeface="+mn-cs"/>
                  </a:rPr>
                  <a:t>N4</a:t>
                </a:r>
              </a:p>
            </p:txBody>
          </p: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888E9973-B6FD-C4E3-2AC9-548CFA8003F7}"/>
                  </a:ext>
                </a:extLst>
              </p:cNvPr>
              <p:cNvCxnSpPr>
                <a:cxnSpLocks/>
                <a:stCxn id="451" idx="4"/>
              </p:cNvCxnSpPr>
              <p:nvPr/>
            </p:nvCxnSpPr>
            <p:spPr>
              <a:xfrm flipH="1">
                <a:off x="1055400" y="3112630"/>
                <a:ext cx="678731" cy="504335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F8FDAA9-062F-D1B5-3A02-4507C9131BD4}"/>
                  </a:ext>
                </a:extLst>
              </p:cNvPr>
              <p:cNvCxnSpPr>
                <a:cxnSpLocks/>
                <a:stCxn id="451" idx="4"/>
                <a:endCxn id="453" idx="0"/>
              </p:cNvCxnSpPr>
              <p:nvPr/>
            </p:nvCxnSpPr>
            <p:spPr>
              <a:xfrm>
                <a:off x="1734131" y="3112630"/>
                <a:ext cx="659877" cy="504335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40A9A1C6-0EE2-9EEC-AE95-43E0D7142FB0}"/>
                  </a:ext>
                </a:extLst>
              </p:cNvPr>
              <p:cNvCxnSpPr>
                <a:cxnSpLocks/>
                <a:stCxn id="453" idx="4"/>
                <a:endCxn id="454" idx="0"/>
              </p:cNvCxnSpPr>
              <p:nvPr/>
            </p:nvCxnSpPr>
            <p:spPr>
              <a:xfrm flipH="1">
                <a:off x="1724705" y="4314549"/>
                <a:ext cx="669303" cy="46191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195A993E-630E-05EA-0229-E045B1EB2A9A}"/>
                  </a:ext>
                </a:extLst>
              </p:cNvPr>
              <p:cNvCxnSpPr>
                <a:cxnSpLocks/>
                <a:stCxn id="452" idx="4"/>
                <a:endCxn id="454" idx="0"/>
              </p:cNvCxnSpPr>
              <p:nvPr/>
            </p:nvCxnSpPr>
            <p:spPr>
              <a:xfrm>
                <a:off x="1074254" y="4314549"/>
                <a:ext cx="650451" cy="46191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1F5FD4BE-FA2F-1C93-A6C3-7C2776BBF1B5}"/>
                </a:ext>
              </a:extLst>
            </p:cNvPr>
            <p:cNvSpPr txBox="1"/>
            <p:nvPr/>
          </p:nvSpPr>
          <p:spPr>
            <a:xfrm>
              <a:off x="9456337" y="3386037"/>
              <a:ext cx="2135093" cy="30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SG" sz="1100" b="1" dirty="0" err="1">
                  <a:solidFill>
                    <a:prstClr val="black"/>
                  </a:solidFill>
                  <a:latin typeface="Nunito"/>
                </a:rPr>
                <a:t>Spatio</a:t>
              </a:r>
              <a:r>
                <a:rPr lang="en-SG" sz="1100" b="1" dirty="0">
                  <a:solidFill>
                    <a:prstClr val="black"/>
                  </a:solidFill>
                  <a:latin typeface="Nunito"/>
                </a:rPr>
                <a:t>-temporal mapping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DB2D357-6350-93E2-0A23-632A425AE4F7}"/>
              </a:ext>
            </a:extLst>
          </p:cNvPr>
          <p:cNvGrpSpPr/>
          <p:nvPr/>
        </p:nvGrpSpPr>
        <p:grpSpPr>
          <a:xfrm>
            <a:off x="608486" y="3392318"/>
            <a:ext cx="1774201" cy="2723729"/>
            <a:chOff x="7473297" y="1537652"/>
            <a:chExt cx="2375874" cy="4381771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08FF541-D60B-1F5A-C80F-EDE462FC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6557" y="1537652"/>
              <a:ext cx="1992614" cy="412654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404456-90E4-A526-9792-672D4348F56A}"/>
                </a:ext>
              </a:extLst>
            </p:cNvPr>
            <p:cNvSpPr txBox="1"/>
            <p:nvPr/>
          </p:nvSpPr>
          <p:spPr>
            <a:xfrm>
              <a:off x="7473297" y="5611646"/>
              <a:ext cx="1750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1" dirty="0">
                  <a:latin typeface="Nunito" pitchFamily="2" charset="0"/>
                </a:rPr>
                <a:t>Loop kernel c code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7519A7-F9AF-986C-18CD-B1EFA9A6DBB3}"/>
              </a:ext>
            </a:extLst>
          </p:cNvPr>
          <p:cNvGrpSpPr/>
          <p:nvPr/>
        </p:nvGrpSpPr>
        <p:grpSpPr>
          <a:xfrm>
            <a:off x="2752344" y="3309348"/>
            <a:ext cx="2615761" cy="2893878"/>
            <a:chOff x="8126167" y="1889116"/>
            <a:chExt cx="3472425" cy="3446982"/>
          </a:xfrm>
        </p:grpSpPr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70F2BAFA-6BF9-74C3-8C5A-93C4C41FB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8248" y="1889116"/>
              <a:ext cx="3239130" cy="314655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F898A14-15B6-7544-7AB6-775350F7AB01}"/>
                </a:ext>
              </a:extLst>
            </p:cNvPr>
            <p:cNvSpPr txBox="1"/>
            <p:nvPr/>
          </p:nvSpPr>
          <p:spPr>
            <a:xfrm>
              <a:off x="8126167" y="5028321"/>
              <a:ext cx="3472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1" dirty="0">
                  <a:latin typeface="Nunito" pitchFamily="2" charset="0"/>
                </a:rPr>
                <a:t>Dataflow graph (DFG) of the loop body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97BE9-0F32-47A1-7C92-C85B8179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C533-A8A3-E242-94A3-601FF9810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42" y="37050"/>
            <a:ext cx="10353762" cy="970450"/>
          </a:xfrm>
        </p:spPr>
        <p:txBody>
          <a:bodyPr>
            <a:normAutofit/>
          </a:bodyPr>
          <a:lstStyle/>
          <a:p>
            <a:r>
              <a:rPr lang="en-US" sz="3200" dirty="0" err="1"/>
              <a:t>HyCUBE</a:t>
            </a:r>
            <a:r>
              <a:rPr lang="en-US" sz="3200" dirty="0"/>
              <a:t> CGRA @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FCEF3-C12B-1445-BD04-2219B5C9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520" y="5928508"/>
            <a:ext cx="753545" cy="365125"/>
          </a:xfrm>
        </p:spPr>
        <p:txBody>
          <a:bodyPr/>
          <a:lstStyle/>
          <a:p>
            <a:fld id="{DE04DBE8-F25E-43CB-BB33-A5250C0F1C6D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2D29A4-A6FE-8347-87D3-6F3DD746C59C}"/>
              </a:ext>
            </a:extLst>
          </p:cNvPr>
          <p:cNvSpPr/>
          <p:nvPr/>
        </p:nvSpPr>
        <p:spPr>
          <a:xfrm>
            <a:off x="1371683" y="6258567"/>
            <a:ext cx="7731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u="sng" dirty="0">
                <a:solidFill>
                  <a:srgbClr val="800080"/>
                </a:solidFill>
                <a:hlinkClick r:id="rId3"/>
              </a:rPr>
              <a:t>HyCUBE: a 0.9V 26.4 MOPS/mW, 290 pJ/cycle, Power Efficient Accelerator for IoT Applications</a:t>
            </a:r>
            <a:r>
              <a:rPr lang="en-SG" sz="1200" dirty="0">
                <a:solidFill>
                  <a:srgbClr val="000000"/>
                </a:solidFill>
              </a:rPr>
              <a:t> ASSCC’19</a:t>
            </a:r>
          </a:p>
          <a:p>
            <a:r>
              <a:rPr lang="en-SG" sz="1200" u="sng" dirty="0">
                <a:hlinkClick r:id="rId4"/>
              </a:rPr>
              <a:t>HyCUBE : A CGRA with Reconfigurable Single-cycle Multi-hop Interconnect</a:t>
            </a:r>
            <a:r>
              <a:rPr lang="en-SG" sz="1200" u="sng" dirty="0"/>
              <a:t> </a:t>
            </a:r>
            <a:r>
              <a:rPr lang="en-SG" sz="1200" dirty="0"/>
              <a:t>DAC 2017</a:t>
            </a:r>
            <a:endParaRPr lang="en-US" sz="1200" dirty="0"/>
          </a:p>
        </p:txBody>
      </p:sp>
      <p:sp>
        <p:nvSpPr>
          <p:cNvPr id="66" name="Left-Right Arrow 2">
            <a:extLst>
              <a:ext uri="{FF2B5EF4-FFF2-40B4-BE49-F238E27FC236}">
                <a16:creationId xmlns:a16="http://schemas.microsoft.com/office/drawing/2014/main" id="{B5CB01FC-F3E8-9246-B29E-4B69476D2AC3}"/>
              </a:ext>
            </a:extLst>
          </p:cNvPr>
          <p:cNvSpPr/>
          <p:nvPr/>
        </p:nvSpPr>
        <p:spPr>
          <a:xfrm>
            <a:off x="11161613" y="1398733"/>
            <a:ext cx="380901" cy="187002"/>
          </a:xfrm>
          <a:prstGeom prst="leftRightArrow">
            <a:avLst>
              <a:gd name="adj1" fmla="val 31391"/>
              <a:gd name="adj2" fmla="val 30309"/>
            </a:avLst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B40C6067-EE60-364E-A2B1-0CD666624491}"/>
              </a:ext>
            </a:extLst>
          </p:cNvPr>
          <p:cNvSpPr/>
          <p:nvPr/>
        </p:nvSpPr>
        <p:spPr>
          <a:xfrm>
            <a:off x="8754602" y="1359281"/>
            <a:ext cx="3275747" cy="903882"/>
          </a:xfrm>
          <a:prstGeom prst="parallelogram">
            <a:avLst>
              <a:gd name="adj" fmla="val 94275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Parallelogram 85">
            <a:extLst>
              <a:ext uri="{FF2B5EF4-FFF2-40B4-BE49-F238E27FC236}">
                <a16:creationId xmlns:a16="http://schemas.microsoft.com/office/drawing/2014/main" id="{16A0884A-C051-094E-A3D4-5B31121AFF8E}"/>
              </a:ext>
            </a:extLst>
          </p:cNvPr>
          <p:cNvSpPr/>
          <p:nvPr/>
        </p:nvSpPr>
        <p:spPr>
          <a:xfrm>
            <a:off x="8759051" y="2499561"/>
            <a:ext cx="3275747" cy="903882"/>
          </a:xfrm>
          <a:prstGeom prst="parallelogram">
            <a:avLst>
              <a:gd name="adj" fmla="val 94275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Parallelogram 86">
            <a:extLst>
              <a:ext uri="{FF2B5EF4-FFF2-40B4-BE49-F238E27FC236}">
                <a16:creationId xmlns:a16="http://schemas.microsoft.com/office/drawing/2014/main" id="{C13D7D9D-92CF-9647-B777-4456ECB3AF2E}"/>
              </a:ext>
            </a:extLst>
          </p:cNvPr>
          <p:cNvSpPr/>
          <p:nvPr/>
        </p:nvSpPr>
        <p:spPr>
          <a:xfrm>
            <a:off x="8770056" y="3680080"/>
            <a:ext cx="3275747" cy="903882"/>
          </a:xfrm>
          <a:prstGeom prst="parallelogram">
            <a:avLst>
              <a:gd name="adj" fmla="val 94275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Parallelogram 87">
            <a:extLst>
              <a:ext uri="{FF2B5EF4-FFF2-40B4-BE49-F238E27FC236}">
                <a16:creationId xmlns:a16="http://schemas.microsoft.com/office/drawing/2014/main" id="{1D08A7A3-9609-AF4C-875B-E07943C0A2AE}"/>
              </a:ext>
            </a:extLst>
          </p:cNvPr>
          <p:cNvSpPr/>
          <p:nvPr/>
        </p:nvSpPr>
        <p:spPr>
          <a:xfrm>
            <a:off x="8710095" y="4967725"/>
            <a:ext cx="3275747" cy="903882"/>
          </a:xfrm>
          <a:prstGeom prst="parallelogram">
            <a:avLst>
              <a:gd name="adj" fmla="val 94275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Parallelogram 88">
            <a:extLst>
              <a:ext uri="{FF2B5EF4-FFF2-40B4-BE49-F238E27FC236}">
                <a16:creationId xmlns:a16="http://schemas.microsoft.com/office/drawing/2014/main" id="{13FEA472-41BD-1A4A-9BB6-C0B6C2EA8AB4}"/>
              </a:ext>
            </a:extLst>
          </p:cNvPr>
          <p:cNvSpPr/>
          <p:nvPr/>
        </p:nvSpPr>
        <p:spPr>
          <a:xfrm>
            <a:off x="9369314" y="1427353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F0</a:t>
            </a:r>
          </a:p>
        </p:txBody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F838AADA-8A86-7F49-94C7-26E08EBA22A7}"/>
              </a:ext>
            </a:extLst>
          </p:cNvPr>
          <p:cNvSpPr/>
          <p:nvPr/>
        </p:nvSpPr>
        <p:spPr>
          <a:xfrm>
            <a:off x="10664376" y="1427353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F1</a:t>
            </a: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F54F171F-2CC9-F846-ABA0-CBB00B29C8A9}"/>
              </a:ext>
            </a:extLst>
          </p:cNvPr>
          <p:cNvSpPr/>
          <p:nvPr/>
        </p:nvSpPr>
        <p:spPr>
          <a:xfrm>
            <a:off x="8912233" y="1912056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F2</a:t>
            </a: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AE4AC734-142E-8E40-94FD-7D7C94AAA723}"/>
              </a:ext>
            </a:extLst>
          </p:cNvPr>
          <p:cNvSpPr/>
          <p:nvPr/>
        </p:nvSpPr>
        <p:spPr>
          <a:xfrm>
            <a:off x="10192059" y="1912056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F3</a:t>
            </a:r>
          </a:p>
        </p:txBody>
      </p:sp>
      <p:sp>
        <p:nvSpPr>
          <p:cNvPr id="93" name="Parallelogram 92">
            <a:extLst>
              <a:ext uri="{FF2B5EF4-FFF2-40B4-BE49-F238E27FC236}">
                <a16:creationId xmlns:a16="http://schemas.microsoft.com/office/drawing/2014/main" id="{3AC1AA1C-70D4-0549-A084-B3FF57E9DBA2}"/>
              </a:ext>
            </a:extLst>
          </p:cNvPr>
          <p:cNvSpPr/>
          <p:nvPr/>
        </p:nvSpPr>
        <p:spPr>
          <a:xfrm>
            <a:off x="9331478" y="2571049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F0</a:t>
            </a:r>
          </a:p>
        </p:txBody>
      </p:sp>
      <p:sp>
        <p:nvSpPr>
          <p:cNvPr id="94" name="Parallelogram 93">
            <a:extLst>
              <a:ext uri="{FF2B5EF4-FFF2-40B4-BE49-F238E27FC236}">
                <a16:creationId xmlns:a16="http://schemas.microsoft.com/office/drawing/2014/main" id="{3E49C069-9BFA-FD40-A22E-25B0BF851FED}"/>
              </a:ext>
            </a:extLst>
          </p:cNvPr>
          <p:cNvSpPr/>
          <p:nvPr/>
        </p:nvSpPr>
        <p:spPr>
          <a:xfrm>
            <a:off x="10626541" y="2571049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F1</a:t>
            </a:r>
          </a:p>
        </p:txBody>
      </p:sp>
      <p:sp>
        <p:nvSpPr>
          <p:cNvPr id="95" name="Parallelogram 94">
            <a:extLst>
              <a:ext uri="{FF2B5EF4-FFF2-40B4-BE49-F238E27FC236}">
                <a16:creationId xmlns:a16="http://schemas.microsoft.com/office/drawing/2014/main" id="{DD17D4D3-4FE4-4D4D-89A7-EDD8103CAC78}"/>
              </a:ext>
            </a:extLst>
          </p:cNvPr>
          <p:cNvSpPr/>
          <p:nvPr/>
        </p:nvSpPr>
        <p:spPr>
          <a:xfrm>
            <a:off x="8874397" y="3055752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F2</a:t>
            </a:r>
          </a:p>
        </p:txBody>
      </p:sp>
      <p:sp>
        <p:nvSpPr>
          <p:cNvPr id="96" name="Parallelogram 95">
            <a:extLst>
              <a:ext uri="{FF2B5EF4-FFF2-40B4-BE49-F238E27FC236}">
                <a16:creationId xmlns:a16="http://schemas.microsoft.com/office/drawing/2014/main" id="{6377DB2A-6FB2-A34D-8C5E-76FE6F7B2582}"/>
              </a:ext>
            </a:extLst>
          </p:cNvPr>
          <p:cNvSpPr/>
          <p:nvPr/>
        </p:nvSpPr>
        <p:spPr>
          <a:xfrm>
            <a:off x="10154224" y="3055752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F3</a:t>
            </a:r>
          </a:p>
        </p:txBody>
      </p:sp>
      <p:sp>
        <p:nvSpPr>
          <p:cNvPr id="97" name="Parallelogram 96">
            <a:extLst>
              <a:ext uri="{FF2B5EF4-FFF2-40B4-BE49-F238E27FC236}">
                <a16:creationId xmlns:a16="http://schemas.microsoft.com/office/drawing/2014/main" id="{4B25B0AD-A29B-2D41-B213-DBE62B66B076}"/>
              </a:ext>
            </a:extLst>
          </p:cNvPr>
          <p:cNvSpPr/>
          <p:nvPr/>
        </p:nvSpPr>
        <p:spPr>
          <a:xfrm>
            <a:off x="9369314" y="3753208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F0</a:t>
            </a:r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A2DC4801-2905-9642-8A7C-29224AB6812A}"/>
              </a:ext>
            </a:extLst>
          </p:cNvPr>
          <p:cNvSpPr/>
          <p:nvPr/>
        </p:nvSpPr>
        <p:spPr>
          <a:xfrm>
            <a:off x="10664376" y="3753208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F1</a:t>
            </a:r>
          </a:p>
        </p:txBody>
      </p:sp>
      <p:sp>
        <p:nvSpPr>
          <p:cNvPr id="99" name="Parallelogram 98">
            <a:extLst>
              <a:ext uri="{FF2B5EF4-FFF2-40B4-BE49-F238E27FC236}">
                <a16:creationId xmlns:a16="http://schemas.microsoft.com/office/drawing/2014/main" id="{379A6CD9-77EB-4844-9D97-A431262910C9}"/>
              </a:ext>
            </a:extLst>
          </p:cNvPr>
          <p:cNvSpPr/>
          <p:nvPr/>
        </p:nvSpPr>
        <p:spPr>
          <a:xfrm>
            <a:off x="8912233" y="4237911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F2</a:t>
            </a:r>
          </a:p>
        </p:txBody>
      </p:sp>
      <p:sp>
        <p:nvSpPr>
          <p:cNvPr id="100" name="Parallelogram 99">
            <a:extLst>
              <a:ext uri="{FF2B5EF4-FFF2-40B4-BE49-F238E27FC236}">
                <a16:creationId xmlns:a16="http://schemas.microsoft.com/office/drawing/2014/main" id="{3DB52896-C8B8-044B-8CE2-FC24544CB67C}"/>
              </a:ext>
            </a:extLst>
          </p:cNvPr>
          <p:cNvSpPr/>
          <p:nvPr/>
        </p:nvSpPr>
        <p:spPr>
          <a:xfrm>
            <a:off x="10192059" y="4237911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F3</a:t>
            </a:r>
          </a:p>
        </p:txBody>
      </p:sp>
      <p:sp>
        <p:nvSpPr>
          <p:cNvPr id="101" name="Parallelogram 100">
            <a:extLst>
              <a:ext uri="{FF2B5EF4-FFF2-40B4-BE49-F238E27FC236}">
                <a16:creationId xmlns:a16="http://schemas.microsoft.com/office/drawing/2014/main" id="{D584EE64-4964-1A49-8F50-2069CCAA0416}"/>
              </a:ext>
            </a:extLst>
          </p:cNvPr>
          <p:cNvSpPr/>
          <p:nvPr/>
        </p:nvSpPr>
        <p:spPr>
          <a:xfrm>
            <a:off x="9331478" y="5021229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F0</a:t>
            </a:r>
          </a:p>
        </p:txBody>
      </p:sp>
      <p:sp>
        <p:nvSpPr>
          <p:cNvPr id="102" name="Parallelogram 101">
            <a:extLst>
              <a:ext uri="{FF2B5EF4-FFF2-40B4-BE49-F238E27FC236}">
                <a16:creationId xmlns:a16="http://schemas.microsoft.com/office/drawing/2014/main" id="{5B3DA2DB-2AC0-4245-8CDA-80AC93121CC7}"/>
              </a:ext>
            </a:extLst>
          </p:cNvPr>
          <p:cNvSpPr/>
          <p:nvPr/>
        </p:nvSpPr>
        <p:spPr>
          <a:xfrm>
            <a:off x="10626541" y="5021229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F1</a:t>
            </a:r>
          </a:p>
        </p:txBody>
      </p:sp>
      <p:sp>
        <p:nvSpPr>
          <p:cNvPr id="103" name="Parallelogram 102">
            <a:extLst>
              <a:ext uri="{FF2B5EF4-FFF2-40B4-BE49-F238E27FC236}">
                <a16:creationId xmlns:a16="http://schemas.microsoft.com/office/drawing/2014/main" id="{BE0D8529-D72A-4145-946D-A62F161022F2}"/>
              </a:ext>
            </a:extLst>
          </p:cNvPr>
          <p:cNvSpPr/>
          <p:nvPr/>
        </p:nvSpPr>
        <p:spPr>
          <a:xfrm>
            <a:off x="8874397" y="5505932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F2</a:t>
            </a:r>
          </a:p>
        </p:txBody>
      </p:sp>
      <p:sp>
        <p:nvSpPr>
          <p:cNvPr id="104" name="Parallelogram 103">
            <a:extLst>
              <a:ext uri="{FF2B5EF4-FFF2-40B4-BE49-F238E27FC236}">
                <a16:creationId xmlns:a16="http://schemas.microsoft.com/office/drawing/2014/main" id="{B0F6150D-823F-F24D-963F-D0C3FB0DD586}"/>
              </a:ext>
            </a:extLst>
          </p:cNvPr>
          <p:cNvSpPr/>
          <p:nvPr/>
        </p:nvSpPr>
        <p:spPr>
          <a:xfrm>
            <a:off x="10154224" y="5505932"/>
            <a:ext cx="1218883" cy="312844"/>
          </a:xfrm>
          <a:prstGeom prst="parallelogram">
            <a:avLst>
              <a:gd name="adj" fmla="val 92801"/>
            </a:avLst>
          </a:prstGeom>
          <a:solidFill>
            <a:srgbClr val="4F81BD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F3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23AB2DC-D49E-6240-B2D5-091A10CF83E3}"/>
              </a:ext>
            </a:extLst>
          </p:cNvPr>
          <p:cNvSpPr/>
          <p:nvPr/>
        </p:nvSpPr>
        <p:spPr>
          <a:xfrm>
            <a:off x="9616332" y="1184933"/>
            <a:ext cx="685621" cy="658993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4E5783B-2D34-2041-B26E-0FAA4987D59C}"/>
              </a:ext>
            </a:extLst>
          </p:cNvPr>
          <p:cNvSpPr/>
          <p:nvPr/>
        </p:nvSpPr>
        <p:spPr>
          <a:xfrm>
            <a:off x="9596692" y="2339164"/>
            <a:ext cx="685621" cy="658993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N3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9222599-24EB-D94E-B7A3-7B18239846EA}"/>
              </a:ext>
            </a:extLst>
          </p:cNvPr>
          <p:cNvSpPr/>
          <p:nvPr/>
        </p:nvSpPr>
        <p:spPr>
          <a:xfrm>
            <a:off x="9102938" y="2949292"/>
            <a:ext cx="685621" cy="658993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N2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5B9A08D-3F6F-B94B-B0E5-1651317ABF24}"/>
              </a:ext>
            </a:extLst>
          </p:cNvPr>
          <p:cNvSpPr/>
          <p:nvPr/>
        </p:nvSpPr>
        <p:spPr>
          <a:xfrm>
            <a:off x="10847335" y="2377915"/>
            <a:ext cx="685621" cy="658993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R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FBD53B-9EED-0D46-B17A-AF8F082C4609}"/>
              </a:ext>
            </a:extLst>
          </p:cNvPr>
          <p:cNvSpPr/>
          <p:nvPr/>
        </p:nvSpPr>
        <p:spPr>
          <a:xfrm>
            <a:off x="10847585" y="3546217"/>
            <a:ext cx="685621" cy="658993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N4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9A4EA29-3B80-EB49-B0BF-F3419015CA50}"/>
              </a:ext>
            </a:extLst>
          </p:cNvPr>
          <p:cNvSpPr/>
          <p:nvPr/>
        </p:nvSpPr>
        <p:spPr>
          <a:xfrm>
            <a:off x="10458690" y="4106858"/>
            <a:ext cx="685621" cy="658993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N5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3293F67-5479-374C-8E30-C080847F4B9A}"/>
              </a:ext>
            </a:extLst>
          </p:cNvPr>
          <p:cNvSpPr/>
          <p:nvPr/>
        </p:nvSpPr>
        <p:spPr>
          <a:xfrm>
            <a:off x="9160481" y="4081137"/>
            <a:ext cx="685621" cy="658993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R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9E66F60-E69B-A249-8E84-EC9E590B618E}"/>
              </a:ext>
            </a:extLst>
          </p:cNvPr>
          <p:cNvSpPr/>
          <p:nvPr/>
        </p:nvSpPr>
        <p:spPr>
          <a:xfrm>
            <a:off x="10435255" y="5362627"/>
            <a:ext cx="685621" cy="658993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N6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3C1CF1A-44C7-1946-BE4F-C1AAF893099E}"/>
              </a:ext>
            </a:extLst>
          </p:cNvPr>
          <p:cNvSpPr/>
          <p:nvPr/>
        </p:nvSpPr>
        <p:spPr>
          <a:xfrm>
            <a:off x="9109247" y="5375061"/>
            <a:ext cx="685621" cy="65899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N1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0DC143D-3B49-3E4D-B369-EFE9F45079FB}"/>
              </a:ext>
            </a:extLst>
          </p:cNvPr>
          <p:cNvSpPr/>
          <p:nvPr/>
        </p:nvSpPr>
        <p:spPr>
          <a:xfrm>
            <a:off x="10931007" y="1161348"/>
            <a:ext cx="685621" cy="65899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N6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9DDA786-2BBB-674C-9768-F3C0568D7382}"/>
              </a:ext>
            </a:extLst>
          </p:cNvPr>
          <p:cNvCxnSpPr>
            <a:cxnSpLocks/>
            <a:stCxn id="105" idx="4"/>
            <a:endCxn id="106" idx="0"/>
          </p:cNvCxnSpPr>
          <p:nvPr/>
        </p:nvCxnSpPr>
        <p:spPr>
          <a:xfrm flipH="1">
            <a:off x="9939504" y="1843924"/>
            <a:ext cx="19640" cy="495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EE93EF1-EA3F-C449-AB2A-CF08AD6D94E5}"/>
              </a:ext>
            </a:extLst>
          </p:cNvPr>
          <p:cNvCxnSpPr>
            <a:cxnSpLocks/>
            <a:stCxn id="105" idx="4"/>
            <a:endCxn id="107" idx="0"/>
          </p:cNvCxnSpPr>
          <p:nvPr/>
        </p:nvCxnSpPr>
        <p:spPr>
          <a:xfrm flipH="1">
            <a:off x="9445750" y="1843924"/>
            <a:ext cx="513393" cy="1105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CFF9BC-2BB5-B447-906C-865692F24089}"/>
              </a:ext>
            </a:extLst>
          </p:cNvPr>
          <p:cNvCxnSpPr>
            <a:cxnSpLocks/>
            <a:stCxn id="108" idx="4"/>
            <a:endCxn id="109" idx="0"/>
          </p:cNvCxnSpPr>
          <p:nvPr/>
        </p:nvCxnSpPr>
        <p:spPr>
          <a:xfrm>
            <a:off x="11190145" y="3036908"/>
            <a:ext cx="250" cy="509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7149E49-500B-D849-A0CD-F5E58EE6A633}"/>
              </a:ext>
            </a:extLst>
          </p:cNvPr>
          <p:cNvCxnSpPr>
            <a:cxnSpLocks/>
            <a:stCxn id="106" idx="4"/>
            <a:endCxn id="111" idx="0"/>
          </p:cNvCxnSpPr>
          <p:nvPr/>
        </p:nvCxnSpPr>
        <p:spPr>
          <a:xfrm flipH="1">
            <a:off x="9503292" y="2998155"/>
            <a:ext cx="436210" cy="1082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527D9B31-99EE-E249-8F49-F82EF6726176}"/>
              </a:ext>
            </a:extLst>
          </p:cNvPr>
          <p:cNvSpPr/>
          <p:nvPr/>
        </p:nvSpPr>
        <p:spPr>
          <a:xfrm>
            <a:off x="9617562" y="1185457"/>
            <a:ext cx="685621" cy="658993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N1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2F11FB0-8A3C-8E46-94E5-55966600100A}"/>
              </a:ext>
            </a:extLst>
          </p:cNvPr>
          <p:cNvSpPr/>
          <p:nvPr/>
        </p:nvSpPr>
        <p:spPr>
          <a:xfrm>
            <a:off x="10848566" y="2378440"/>
            <a:ext cx="685621" cy="658993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R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ED5C067-7D5D-EC42-9238-BED031178D23}"/>
              </a:ext>
            </a:extLst>
          </p:cNvPr>
          <p:cNvSpPr/>
          <p:nvPr/>
        </p:nvSpPr>
        <p:spPr>
          <a:xfrm>
            <a:off x="10848816" y="3546742"/>
            <a:ext cx="685621" cy="65899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N4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B0118FB-6481-B543-BD27-007DD995520A}"/>
              </a:ext>
            </a:extLst>
          </p:cNvPr>
          <p:cNvSpPr/>
          <p:nvPr/>
        </p:nvSpPr>
        <p:spPr>
          <a:xfrm>
            <a:off x="10459921" y="4107383"/>
            <a:ext cx="685621" cy="65899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N5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158E77D-A883-6344-A1B4-BD929C2F4379}"/>
              </a:ext>
            </a:extLst>
          </p:cNvPr>
          <p:cNvSpPr/>
          <p:nvPr/>
        </p:nvSpPr>
        <p:spPr>
          <a:xfrm>
            <a:off x="9596692" y="2345961"/>
            <a:ext cx="685621" cy="658993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N3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E729ADD-63CA-6F41-8759-741FCF5F25B0}"/>
              </a:ext>
            </a:extLst>
          </p:cNvPr>
          <p:cNvSpPr/>
          <p:nvPr/>
        </p:nvSpPr>
        <p:spPr>
          <a:xfrm>
            <a:off x="9159251" y="4081137"/>
            <a:ext cx="685621" cy="65899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R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9F7E1EA-CD6B-F746-955B-C8F615987672}"/>
              </a:ext>
            </a:extLst>
          </p:cNvPr>
          <p:cNvSpPr/>
          <p:nvPr/>
        </p:nvSpPr>
        <p:spPr>
          <a:xfrm>
            <a:off x="10434420" y="5362264"/>
            <a:ext cx="685621" cy="65899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N6</a:t>
            </a:r>
          </a:p>
        </p:txBody>
      </p:sp>
      <p:sp>
        <p:nvSpPr>
          <p:cNvPr id="130" name="Rounded Rectangle 6164">
            <a:extLst>
              <a:ext uri="{FF2B5EF4-FFF2-40B4-BE49-F238E27FC236}">
                <a16:creationId xmlns:a16="http://schemas.microsoft.com/office/drawing/2014/main" id="{D401C82D-FF0B-114F-80F4-BD8F47F52D94}"/>
              </a:ext>
            </a:extLst>
          </p:cNvPr>
          <p:cNvSpPr/>
          <p:nvPr/>
        </p:nvSpPr>
        <p:spPr>
          <a:xfrm>
            <a:off x="8705042" y="1007500"/>
            <a:ext cx="3343975" cy="3788366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4F437BD-819E-A845-8670-DF94CA71C6B4}"/>
              </a:ext>
            </a:extLst>
          </p:cNvPr>
          <p:cNvSpPr/>
          <p:nvPr/>
        </p:nvSpPr>
        <p:spPr>
          <a:xfrm>
            <a:off x="9591777" y="3499440"/>
            <a:ext cx="685621" cy="658993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N7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A9E459F-4A3F-F645-8BC9-CA2575DDF9BE}"/>
              </a:ext>
            </a:extLst>
          </p:cNvPr>
          <p:cNvCxnSpPr>
            <a:cxnSpLocks/>
            <a:stCxn id="127" idx="4"/>
            <a:endCxn id="131" idx="0"/>
          </p:cNvCxnSpPr>
          <p:nvPr/>
        </p:nvCxnSpPr>
        <p:spPr>
          <a:xfrm flipH="1">
            <a:off x="9934587" y="3004954"/>
            <a:ext cx="4915" cy="494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3" name="Slide Number Placeholder 2">
            <a:extLst>
              <a:ext uri="{FF2B5EF4-FFF2-40B4-BE49-F238E27FC236}">
                <a16:creationId xmlns:a16="http://schemas.microsoft.com/office/drawing/2014/main" id="{F4B51F04-C371-6A46-B535-01F4EE3149F4}"/>
              </a:ext>
            </a:extLst>
          </p:cNvPr>
          <p:cNvSpPr txBox="1">
            <a:spLocks/>
          </p:cNvSpPr>
          <p:nvPr/>
        </p:nvSpPr>
        <p:spPr>
          <a:xfrm>
            <a:off x="6777812" y="7488152"/>
            <a:ext cx="97823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85E7900-D66E-2E4C-ACFF-E7FC6358F101}"/>
              </a:ext>
            </a:extLst>
          </p:cNvPr>
          <p:cNvGrpSpPr/>
          <p:nvPr/>
        </p:nvGrpSpPr>
        <p:grpSpPr>
          <a:xfrm>
            <a:off x="5048309" y="1099084"/>
            <a:ext cx="3459006" cy="3518017"/>
            <a:chOff x="6806507" y="1981200"/>
            <a:chExt cx="3459006" cy="4623347"/>
          </a:xfrm>
        </p:grpSpPr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BF7ED07A-A3ED-2F4F-A70D-8D0B1AA3605F}"/>
                </a:ext>
              </a:extLst>
            </p:cNvPr>
            <p:cNvSpPr/>
            <p:nvPr/>
          </p:nvSpPr>
          <p:spPr>
            <a:xfrm>
              <a:off x="6916369" y="2266408"/>
              <a:ext cx="3275747" cy="903882"/>
            </a:xfrm>
            <a:prstGeom prst="parallelogram">
              <a:avLst>
                <a:gd name="adj" fmla="val 94275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SG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Parallelogram 135">
              <a:extLst>
                <a:ext uri="{FF2B5EF4-FFF2-40B4-BE49-F238E27FC236}">
                  <a16:creationId xmlns:a16="http://schemas.microsoft.com/office/drawing/2014/main" id="{45CD7F94-5477-784B-BC7E-41A6A34F6C82}"/>
                </a:ext>
              </a:extLst>
            </p:cNvPr>
            <p:cNvSpPr/>
            <p:nvPr/>
          </p:nvSpPr>
          <p:spPr>
            <a:xfrm>
              <a:off x="6846263" y="3862641"/>
              <a:ext cx="3275747" cy="903882"/>
            </a:xfrm>
            <a:prstGeom prst="parallelogram">
              <a:avLst>
                <a:gd name="adj" fmla="val 94275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SG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Parallelogram 136">
              <a:extLst>
                <a:ext uri="{FF2B5EF4-FFF2-40B4-BE49-F238E27FC236}">
                  <a16:creationId xmlns:a16="http://schemas.microsoft.com/office/drawing/2014/main" id="{D204FB9E-1840-5042-8DAF-329A9233555F}"/>
                </a:ext>
              </a:extLst>
            </p:cNvPr>
            <p:cNvSpPr/>
            <p:nvPr/>
          </p:nvSpPr>
          <p:spPr>
            <a:xfrm>
              <a:off x="6806507" y="5580396"/>
              <a:ext cx="3275747" cy="903882"/>
            </a:xfrm>
            <a:prstGeom prst="parallelogram">
              <a:avLst>
                <a:gd name="adj" fmla="val 94275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SG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Parallelogram 137">
              <a:extLst>
                <a:ext uri="{FF2B5EF4-FFF2-40B4-BE49-F238E27FC236}">
                  <a16:creationId xmlns:a16="http://schemas.microsoft.com/office/drawing/2014/main" id="{7F1DA323-1E7A-CC44-AE6D-3C28E77F8EB2}"/>
                </a:ext>
              </a:extLst>
            </p:cNvPr>
            <p:cNvSpPr/>
            <p:nvPr/>
          </p:nvSpPr>
          <p:spPr>
            <a:xfrm>
              <a:off x="7417798" y="5631600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F0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875C3E3-B56F-9144-A1C4-D58F9EC8A4DD}"/>
                </a:ext>
              </a:extLst>
            </p:cNvPr>
            <p:cNvSpPr/>
            <p:nvPr/>
          </p:nvSpPr>
          <p:spPr>
            <a:xfrm>
              <a:off x="7744985" y="5406981"/>
              <a:ext cx="685621" cy="658993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N1</a:t>
              </a:r>
            </a:p>
          </p:txBody>
        </p: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259523DB-2475-A44C-A3DC-2A23F4B3093F}"/>
                </a:ext>
              </a:extLst>
            </p:cNvPr>
            <p:cNvCxnSpPr>
              <a:cxnSpLocks/>
              <a:stCxn id="154" idx="4"/>
              <a:endCxn id="162" idx="0"/>
            </p:cNvCxnSpPr>
            <p:nvPr/>
          </p:nvCxnSpPr>
          <p:spPr>
            <a:xfrm>
              <a:off x="8103559" y="4277897"/>
              <a:ext cx="1279159" cy="10954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41" name="Parallelogram 140">
              <a:extLst>
                <a:ext uri="{FF2B5EF4-FFF2-40B4-BE49-F238E27FC236}">
                  <a16:creationId xmlns:a16="http://schemas.microsoft.com/office/drawing/2014/main" id="{92A22F73-3E8B-B34F-B8EF-9C6311AD55AF}"/>
                </a:ext>
              </a:extLst>
            </p:cNvPr>
            <p:cNvSpPr/>
            <p:nvPr/>
          </p:nvSpPr>
          <p:spPr>
            <a:xfrm>
              <a:off x="8712860" y="3908247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F1</a:t>
              </a:r>
            </a:p>
          </p:txBody>
        </p:sp>
        <p:sp>
          <p:nvSpPr>
            <p:cNvPr id="142" name="Parallelogram 141">
              <a:extLst>
                <a:ext uri="{FF2B5EF4-FFF2-40B4-BE49-F238E27FC236}">
                  <a16:creationId xmlns:a16="http://schemas.microsoft.com/office/drawing/2014/main" id="{EB102BB3-87F3-A748-B4B5-F14B8335BB5E}"/>
                </a:ext>
              </a:extLst>
            </p:cNvPr>
            <p:cNvSpPr/>
            <p:nvPr/>
          </p:nvSpPr>
          <p:spPr>
            <a:xfrm>
              <a:off x="7505280" y="2334308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F0</a:t>
              </a:r>
            </a:p>
          </p:txBody>
        </p:sp>
        <p:sp>
          <p:nvSpPr>
            <p:cNvPr id="143" name="Parallelogram 142">
              <a:extLst>
                <a:ext uri="{FF2B5EF4-FFF2-40B4-BE49-F238E27FC236}">
                  <a16:creationId xmlns:a16="http://schemas.microsoft.com/office/drawing/2014/main" id="{7DABAF61-E776-FD4C-858E-B3873C670CD8}"/>
                </a:ext>
              </a:extLst>
            </p:cNvPr>
            <p:cNvSpPr/>
            <p:nvPr/>
          </p:nvSpPr>
          <p:spPr>
            <a:xfrm>
              <a:off x="8800342" y="2334308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F1</a:t>
              </a:r>
            </a:p>
          </p:txBody>
        </p:sp>
        <p:sp>
          <p:nvSpPr>
            <p:cNvPr id="144" name="Parallelogram 143">
              <a:extLst>
                <a:ext uri="{FF2B5EF4-FFF2-40B4-BE49-F238E27FC236}">
                  <a16:creationId xmlns:a16="http://schemas.microsoft.com/office/drawing/2014/main" id="{DAEC9CE8-F264-2A40-9E74-B45227BF64E2}"/>
                </a:ext>
              </a:extLst>
            </p:cNvPr>
            <p:cNvSpPr/>
            <p:nvPr/>
          </p:nvSpPr>
          <p:spPr>
            <a:xfrm>
              <a:off x="7048199" y="2819011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F2</a:t>
              </a:r>
            </a:p>
          </p:txBody>
        </p:sp>
        <p:sp>
          <p:nvSpPr>
            <p:cNvPr id="145" name="Parallelogram 144">
              <a:extLst>
                <a:ext uri="{FF2B5EF4-FFF2-40B4-BE49-F238E27FC236}">
                  <a16:creationId xmlns:a16="http://schemas.microsoft.com/office/drawing/2014/main" id="{4B97D1A1-7C02-A34E-95C9-A49CB1722683}"/>
                </a:ext>
              </a:extLst>
            </p:cNvPr>
            <p:cNvSpPr/>
            <p:nvPr/>
          </p:nvSpPr>
          <p:spPr>
            <a:xfrm>
              <a:off x="8328025" y="2819011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F3</a:t>
              </a:r>
            </a:p>
          </p:txBody>
        </p:sp>
        <p:sp>
          <p:nvSpPr>
            <p:cNvPr id="146" name="Parallelogram 145">
              <a:extLst>
                <a:ext uri="{FF2B5EF4-FFF2-40B4-BE49-F238E27FC236}">
                  <a16:creationId xmlns:a16="http://schemas.microsoft.com/office/drawing/2014/main" id="{79B15E44-1D94-644E-830A-2245AA00DCDD}"/>
                </a:ext>
              </a:extLst>
            </p:cNvPr>
            <p:cNvSpPr/>
            <p:nvPr/>
          </p:nvSpPr>
          <p:spPr>
            <a:xfrm>
              <a:off x="7504172" y="3900901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F0</a:t>
              </a:r>
            </a:p>
          </p:txBody>
        </p:sp>
        <p:sp>
          <p:nvSpPr>
            <p:cNvPr id="147" name="Parallelogram 146">
              <a:extLst>
                <a:ext uri="{FF2B5EF4-FFF2-40B4-BE49-F238E27FC236}">
                  <a16:creationId xmlns:a16="http://schemas.microsoft.com/office/drawing/2014/main" id="{F8B75221-5855-6B49-A30A-0C7C1DE1CC3D}"/>
                </a:ext>
              </a:extLst>
            </p:cNvPr>
            <p:cNvSpPr/>
            <p:nvPr/>
          </p:nvSpPr>
          <p:spPr>
            <a:xfrm>
              <a:off x="7047091" y="4385604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F2</a:t>
              </a:r>
            </a:p>
          </p:txBody>
        </p:sp>
        <p:sp>
          <p:nvSpPr>
            <p:cNvPr id="148" name="Parallelogram 147">
              <a:extLst>
                <a:ext uri="{FF2B5EF4-FFF2-40B4-BE49-F238E27FC236}">
                  <a16:creationId xmlns:a16="http://schemas.microsoft.com/office/drawing/2014/main" id="{E1A1FA8C-7443-4548-BC38-100A4BD5B89B}"/>
                </a:ext>
              </a:extLst>
            </p:cNvPr>
            <p:cNvSpPr/>
            <p:nvPr/>
          </p:nvSpPr>
          <p:spPr>
            <a:xfrm>
              <a:off x="8342154" y="4385604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F3</a:t>
              </a:r>
            </a:p>
          </p:txBody>
        </p:sp>
        <p:sp>
          <p:nvSpPr>
            <p:cNvPr id="149" name="Parallelogram 148">
              <a:extLst>
                <a:ext uri="{FF2B5EF4-FFF2-40B4-BE49-F238E27FC236}">
                  <a16:creationId xmlns:a16="http://schemas.microsoft.com/office/drawing/2014/main" id="{C5EA8A46-760E-E943-A0BB-7A96516DA87A}"/>
                </a:ext>
              </a:extLst>
            </p:cNvPr>
            <p:cNvSpPr/>
            <p:nvPr/>
          </p:nvSpPr>
          <p:spPr>
            <a:xfrm>
              <a:off x="8712860" y="5631600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F1</a:t>
              </a:r>
            </a:p>
          </p:txBody>
        </p:sp>
        <p:sp>
          <p:nvSpPr>
            <p:cNvPr id="150" name="Parallelogram 149">
              <a:extLst>
                <a:ext uri="{FF2B5EF4-FFF2-40B4-BE49-F238E27FC236}">
                  <a16:creationId xmlns:a16="http://schemas.microsoft.com/office/drawing/2014/main" id="{8A3CC12A-98A5-0444-B21E-4CF49F3E6616}"/>
                </a:ext>
              </a:extLst>
            </p:cNvPr>
            <p:cNvSpPr/>
            <p:nvPr/>
          </p:nvSpPr>
          <p:spPr>
            <a:xfrm>
              <a:off x="6960717" y="6116303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F2</a:t>
              </a:r>
            </a:p>
          </p:txBody>
        </p:sp>
        <p:sp>
          <p:nvSpPr>
            <p:cNvPr id="151" name="Parallelogram 150">
              <a:extLst>
                <a:ext uri="{FF2B5EF4-FFF2-40B4-BE49-F238E27FC236}">
                  <a16:creationId xmlns:a16="http://schemas.microsoft.com/office/drawing/2014/main" id="{AAB2B86C-9E11-0E4F-A50A-DA0D6808BBBF}"/>
                </a:ext>
              </a:extLst>
            </p:cNvPr>
            <p:cNvSpPr/>
            <p:nvPr/>
          </p:nvSpPr>
          <p:spPr>
            <a:xfrm>
              <a:off x="8255779" y="6116303"/>
              <a:ext cx="1218883" cy="312844"/>
            </a:xfrm>
            <a:prstGeom prst="parallelogram">
              <a:avLst>
                <a:gd name="adj" fmla="val 92801"/>
              </a:avLst>
            </a:prstGeom>
            <a:solidFill>
              <a:srgbClr val="4F81BD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F3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6C34934-60BB-BA44-AAB7-190EEEC0680F}"/>
                </a:ext>
              </a:extLst>
            </p:cNvPr>
            <p:cNvSpPr/>
            <p:nvPr/>
          </p:nvSpPr>
          <p:spPr>
            <a:xfrm>
              <a:off x="7758759" y="2109689"/>
              <a:ext cx="685621" cy="658993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3F98BAF-A2E7-5F4D-AA44-8FC825DBBCED}"/>
                </a:ext>
              </a:extLst>
            </p:cNvPr>
            <p:cNvSpPr/>
            <p:nvPr/>
          </p:nvSpPr>
          <p:spPr>
            <a:xfrm>
              <a:off x="9020544" y="3659586"/>
              <a:ext cx="685621" cy="658993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91450F-F2D1-EF4E-A169-81736224094D}"/>
                </a:ext>
              </a:extLst>
            </p:cNvPr>
            <p:cNvSpPr/>
            <p:nvPr/>
          </p:nvSpPr>
          <p:spPr>
            <a:xfrm>
              <a:off x="7760749" y="3618904"/>
              <a:ext cx="685621" cy="658993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N3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EE37376-E63B-094E-A741-D549BB4B6845}"/>
                </a:ext>
              </a:extLst>
            </p:cNvPr>
            <p:cNvSpPr/>
            <p:nvPr/>
          </p:nvSpPr>
          <p:spPr>
            <a:xfrm>
              <a:off x="7250538" y="4244966"/>
              <a:ext cx="685621" cy="658993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N4</a:t>
              </a: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83B3DEE-C16D-B447-9B2F-AB227C264817}"/>
                </a:ext>
              </a:extLst>
            </p:cNvPr>
            <p:cNvSpPr/>
            <p:nvPr/>
          </p:nvSpPr>
          <p:spPr>
            <a:xfrm>
              <a:off x="8523892" y="4273937"/>
              <a:ext cx="685621" cy="658993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N5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C946D539-BD52-6B4B-A055-0E622E69F87C}"/>
                </a:ext>
              </a:extLst>
            </p:cNvPr>
            <p:cNvCxnSpPr>
              <a:cxnSpLocks/>
              <a:stCxn id="152" idx="4"/>
              <a:endCxn id="154" idx="0"/>
            </p:cNvCxnSpPr>
            <p:nvPr/>
          </p:nvCxnSpPr>
          <p:spPr>
            <a:xfrm>
              <a:off x="8101570" y="2768680"/>
              <a:ext cx="1989" cy="8502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41061E08-2F14-5445-91E5-C68F0658AD1D}"/>
                </a:ext>
              </a:extLst>
            </p:cNvPr>
            <p:cNvCxnSpPr>
              <a:cxnSpLocks/>
              <a:stCxn id="152" idx="4"/>
              <a:endCxn id="153" idx="0"/>
            </p:cNvCxnSpPr>
            <p:nvPr/>
          </p:nvCxnSpPr>
          <p:spPr>
            <a:xfrm>
              <a:off x="8101570" y="2768680"/>
              <a:ext cx="1261785" cy="8909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D07080F-9C43-DF4B-970B-6B01856C56F3}"/>
                </a:ext>
              </a:extLst>
            </p:cNvPr>
            <p:cNvCxnSpPr>
              <a:cxnSpLocks/>
              <a:stCxn id="152" idx="4"/>
              <a:endCxn id="156" idx="0"/>
            </p:cNvCxnSpPr>
            <p:nvPr/>
          </p:nvCxnSpPr>
          <p:spPr>
            <a:xfrm>
              <a:off x="8101570" y="2768682"/>
              <a:ext cx="765133" cy="15052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9F897AA-F288-F04A-8F03-359C6FC38CF4}"/>
                </a:ext>
              </a:extLst>
            </p:cNvPr>
            <p:cNvCxnSpPr>
              <a:cxnSpLocks/>
              <a:stCxn id="152" idx="4"/>
              <a:endCxn id="155" idx="0"/>
            </p:cNvCxnSpPr>
            <p:nvPr/>
          </p:nvCxnSpPr>
          <p:spPr>
            <a:xfrm flipH="1">
              <a:off x="7593348" y="2768680"/>
              <a:ext cx="508222" cy="147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F8039CC-18FB-174C-A775-68F375E0CC52}"/>
                </a:ext>
              </a:extLst>
            </p:cNvPr>
            <p:cNvSpPr/>
            <p:nvPr/>
          </p:nvSpPr>
          <p:spPr>
            <a:xfrm>
              <a:off x="7250538" y="5945554"/>
              <a:ext cx="685621" cy="658993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N6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FA42241-631E-1840-B668-9A17B8CCC12D}"/>
                </a:ext>
              </a:extLst>
            </p:cNvPr>
            <p:cNvSpPr/>
            <p:nvPr/>
          </p:nvSpPr>
          <p:spPr>
            <a:xfrm>
              <a:off x="9039907" y="5373396"/>
              <a:ext cx="685621" cy="658993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N7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4A39CAE3-1BF2-CE4C-B92D-201C683767B5}"/>
                </a:ext>
              </a:extLst>
            </p:cNvPr>
            <p:cNvCxnSpPr>
              <a:cxnSpLocks/>
              <a:stCxn id="156" idx="4"/>
              <a:endCxn id="161" idx="0"/>
            </p:cNvCxnSpPr>
            <p:nvPr/>
          </p:nvCxnSpPr>
          <p:spPr>
            <a:xfrm flipH="1">
              <a:off x="7593348" y="4932928"/>
              <a:ext cx="1273354" cy="10126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B9AE2B10-ED83-6E43-98FF-C7678D96C1A5}"/>
                </a:ext>
              </a:extLst>
            </p:cNvPr>
            <p:cNvCxnSpPr>
              <a:cxnSpLocks/>
              <a:stCxn id="155" idx="4"/>
              <a:endCxn id="161" idx="0"/>
            </p:cNvCxnSpPr>
            <p:nvPr/>
          </p:nvCxnSpPr>
          <p:spPr>
            <a:xfrm>
              <a:off x="7593348" y="4903959"/>
              <a:ext cx="0" cy="10415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9D284EB-E4E3-DA40-8112-528A26D1CFA1}"/>
                </a:ext>
              </a:extLst>
            </p:cNvPr>
            <p:cNvCxnSpPr>
              <a:cxnSpLocks/>
              <a:stCxn id="154" idx="4"/>
              <a:endCxn id="161" idx="0"/>
            </p:cNvCxnSpPr>
            <p:nvPr/>
          </p:nvCxnSpPr>
          <p:spPr>
            <a:xfrm flipH="1">
              <a:off x="7593348" y="4277897"/>
              <a:ext cx="510211" cy="16676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7EA1F0A0-6175-8540-AA28-90BA03F803BF}"/>
                </a:ext>
              </a:extLst>
            </p:cNvPr>
            <p:cNvCxnSpPr>
              <a:cxnSpLocks/>
              <a:stCxn id="153" idx="4"/>
              <a:endCxn id="162" idx="0"/>
            </p:cNvCxnSpPr>
            <p:nvPr/>
          </p:nvCxnSpPr>
          <p:spPr>
            <a:xfrm>
              <a:off x="9363355" y="4318579"/>
              <a:ext cx="19363" cy="10548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2F159CE-52CF-C542-8B73-733B780D68AE}"/>
                </a:ext>
              </a:extLst>
            </p:cNvPr>
            <p:cNvSpPr/>
            <p:nvPr/>
          </p:nvSpPr>
          <p:spPr>
            <a:xfrm>
              <a:off x="7210009" y="2633752"/>
              <a:ext cx="685621" cy="658993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N6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70B839B-7F06-8748-8E72-615F9DDBCFA3}"/>
                </a:ext>
              </a:extLst>
            </p:cNvPr>
            <p:cNvSpPr/>
            <p:nvPr/>
          </p:nvSpPr>
          <p:spPr>
            <a:xfrm>
              <a:off x="9030226" y="2106026"/>
              <a:ext cx="685621" cy="658993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N7</a:t>
              </a:r>
            </a:p>
          </p:txBody>
        </p:sp>
        <p:sp>
          <p:nvSpPr>
            <p:cNvPr id="169" name="Rounded Rectangle 143">
              <a:extLst>
                <a:ext uri="{FF2B5EF4-FFF2-40B4-BE49-F238E27FC236}">
                  <a16:creationId xmlns:a16="http://schemas.microsoft.com/office/drawing/2014/main" id="{BD270007-F218-094D-8E5E-5EC43903FFAA}"/>
                </a:ext>
              </a:extLst>
            </p:cNvPr>
            <p:cNvSpPr/>
            <p:nvPr/>
          </p:nvSpPr>
          <p:spPr>
            <a:xfrm>
              <a:off x="6856214" y="1981200"/>
              <a:ext cx="3409299" cy="2971030"/>
            </a:xfrm>
            <a:prstGeom prst="round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SG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B1D951-E4CE-D745-8D93-F2FE84AFDC1E}"/>
                </a:ext>
              </a:extLst>
            </p:cNvPr>
            <p:cNvSpPr/>
            <p:nvPr/>
          </p:nvSpPr>
          <p:spPr>
            <a:xfrm>
              <a:off x="7764076" y="2105807"/>
              <a:ext cx="685621" cy="658993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N1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52B6668-154A-7E4A-8C2B-77E649012FA2}"/>
                </a:ext>
              </a:extLst>
            </p:cNvPr>
            <p:cNvSpPr/>
            <p:nvPr/>
          </p:nvSpPr>
          <p:spPr>
            <a:xfrm>
              <a:off x="8529208" y="4270055"/>
              <a:ext cx="685621" cy="658993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SG" kern="0" dirty="0">
                  <a:solidFill>
                    <a:prstClr val="white"/>
                  </a:solidFill>
                  <a:latin typeface="Calibri" panose="020F0502020204030204"/>
                </a:rPr>
                <a:t>N5</a:t>
              </a:r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331E5B38-AE9A-2448-B854-84FE56E92F59}"/>
              </a:ext>
            </a:extLst>
          </p:cNvPr>
          <p:cNvSpPr txBox="1"/>
          <p:nvPr/>
        </p:nvSpPr>
        <p:spPr>
          <a:xfrm>
            <a:off x="3377420" y="7314100"/>
            <a:ext cx="29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Conventional CGRA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089373E-40F6-B946-9E6B-DF1908A127AE}"/>
              </a:ext>
            </a:extLst>
          </p:cNvPr>
          <p:cNvCxnSpPr>
            <a:stCxn id="107" idx="4"/>
          </p:cNvCxnSpPr>
          <p:nvPr/>
        </p:nvCxnSpPr>
        <p:spPr>
          <a:xfrm>
            <a:off x="9445749" y="3608285"/>
            <a:ext cx="170583" cy="141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E54E75F-E744-C24A-A0E3-D6B6D0E80ED3}"/>
              </a:ext>
            </a:extLst>
          </p:cNvPr>
          <p:cNvCxnSpPr>
            <a:stCxn id="111" idx="4"/>
            <a:endCxn id="129" idx="1"/>
          </p:cNvCxnSpPr>
          <p:nvPr/>
        </p:nvCxnSpPr>
        <p:spPr>
          <a:xfrm>
            <a:off x="9503292" y="4740130"/>
            <a:ext cx="1031535" cy="718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0335F3A-30AD-F946-85BE-8A2504528257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 flipH="1">
            <a:off x="10778067" y="4765849"/>
            <a:ext cx="23435" cy="596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C327461-EB76-AA41-8C6E-2EF6CC38FE9C}"/>
              </a:ext>
            </a:extLst>
          </p:cNvPr>
          <p:cNvCxnSpPr>
            <a:cxnSpLocks/>
            <a:stCxn id="109" idx="4"/>
            <a:endCxn id="112" idx="0"/>
          </p:cNvCxnSpPr>
          <p:nvPr/>
        </p:nvCxnSpPr>
        <p:spPr>
          <a:xfrm flipH="1">
            <a:off x="10778067" y="4205210"/>
            <a:ext cx="412330" cy="1157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748C27EB-6E20-FA4A-B296-79F035E4A403}"/>
              </a:ext>
            </a:extLst>
          </p:cNvPr>
          <p:cNvCxnSpPr>
            <a:cxnSpLocks/>
            <a:stCxn id="108" idx="4"/>
            <a:endCxn id="110" idx="0"/>
          </p:cNvCxnSpPr>
          <p:nvPr/>
        </p:nvCxnSpPr>
        <p:spPr>
          <a:xfrm flipH="1">
            <a:off x="10801501" y="3036906"/>
            <a:ext cx="388645" cy="1069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53A211D5-FF57-D948-B774-BE1E5E8ED2CC}"/>
              </a:ext>
            </a:extLst>
          </p:cNvPr>
          <p:cNvCxnSpPr>
            <a:cxnSpLocks/>
            <a:stCxn id="105" idx="4"/>
            <a:endCxn id="124" idx="0"/>
          </p:cNvCxnSpPr>
          <p:nvPr/>
        </p:nvCxnSpPr>
        <p:spPr>
          <a:xfrm>
            <a:off x="9959143" y="1843926"/>
            <a:ext cx="1232234" cy="534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33D7D7DC-A645-0A47-9672-F1470D1D3D40}"/>
              </a:ext>
            </a:extLst>
          </p:cNvPr>
          <p:cNvSpPr/>
          <p:nvPr/>
        </p:nvSpPr>
        <p:spPr>
          <a:xfrm>
            <a:off x="639187" y="1062685"/>
            <a:ext cx="599469" cy="543138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sz="3200" kern="0" dirty="0">
                <a:solidFill>
                  <a:prstClr val="white"/>
                </a:solidFill>
                <a:latin typeface="Calibri" panose="020F0502020204030204"/>
              </a:rPr>
              <a:t>+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8EDF35F-A97E-8A46-A463-B212BC5049A5}"/>
              </a:ext>
            </a:extLst>
          </p:cNvPr>
          <p:cNvSpPr/>
          <p:nvPr/>
        </p:nvSpPr>
        <p:spPr>
          <a:xfrm>
            <a:off x="145459" y="2137746"/>
            <a:ext cx="599469" cy="543138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19E488C-3705-344F-967E-EE3D99E9C987}"/>
              </a:ext>
            </a:extLst>
          </p:cNvPr>
          <p:cNvSpPr/>
          <p:nvPr/>
        </p:nvSpPr>
        <p:spPr>
          <a:xfrm>
            <a:off x="1213471" y="2143692"/>
            <a:ext cx="599469" cy="543138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sz="3200" kern="0" dirty="0">
                <a:solidFill>
                  <a:prstClr val="white"/>
                </a:solidFill>
                <a:latin typeface="Calibri" panose="020F0502020204030204"/>
              </a:rPr>
              <a:t>-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22B20A80-0F70-3047-8FD3-31C8DF7084E0}"/>
              </a:ext>
            </a:extLst>
          </p:cNvPr>
          <p:cNvCxnSpPr>
            <a:cxnSpLocks/>
            <a:stCxn id="173" idx="4"/>
            <a:endCxn id="180" idx="0"/>
          </p:cNvCxnSpPr>
          <p:nvPr/>
        </p:nvCxnSpPr>
        <p:spPr>
          <a:xfrm flipH="1">
            <a:off x="445194" y="1605823"/>
            <a:ext cx="493728" cy="531923"/>
          </a:xfrm>
          <a:prstGeom prst="straightConnector1">
            <a:avLst/>
          </a:prstGeom>
          <a:noFill/>
          <a:ln w="571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F5EC33EF-F239-A140-B62C-27376F91C804}"/>
              </a:ext>
            </a:extLst>
          </p:cNvPr>
          <p:cNvCxnSpPr>
            <a:cxnSpLocks/>
            <a:stCxn id="173" idx="4"/>
            <a:endCxn id="181" idx="0"/>
          </p:cNvCxnSpPr>
          <p:nvPr/>
        </p:nvCxnSpPr>
        <p:spPr>
          <a:xfrm>
            <a:off x="938922" y="1605823"/>
            <a:ext cx="574284" cy="537869"/>
          </a:xfrm>
          <a:prstGeom prst="straightConnector1">
            <a:avLst/>
          </a:prstGeom>
          <a:noFill/>
          <a:ln w="571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9E1775C-A025-354A-9067-51378661C5BD}"/>
              </a:ext>
            </a:extLst>
          </p:cNvPr>
          <p:cNvGrpSpPr/>
          <p:nvPr/>
        </p:nvGrpSpPr>
        <p:grpSpPr>
          <a:xfrm>
            <a:off x="1912280" y="1071103"/>
            <a:ext cx="1904505" cy="1839708"/>
            <a:chOff x="5666229" y="2028267"/>
            <a:chExt cx="1905001" cy="183970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C3C5A7A-C6E1-654D-8323-987F6EEF5BC1}"/>
                </a:ext>
              </a:extLst>
            </p:cNvPr>
            <p:cNvSpPr/>
            <p:nvPr/>
          </p:nvSpPr>
          <p:spPr>
            <a:xfrm>
              <a:off x="5666230" y="2028267"/>
              <a:ext cx="762000" cy="734378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SG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2172C8A-CE0C-B34C-87DD-10E33AFD35BB}"/>
                </a:ext>
              </a:extLst>
            </p:cNvPr>
            <p:cNvSpPr/>
            <p:nvPr/>
          </p:nvSpPr>
          <p:spPr>
            <a:xfrm>
              <a:off x="6809230" y="2028267"/>
              <a:ext cx="762000" cy="734378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SG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2650A3B-69D2-A343-9E17-1B133E332B20}"/>
                </a:ext>
              </a:extLst>
            </p:cNvPr>
            <p:cNvSpPr/>
            <p:nvPr/>
          </p:nvSpPr>
          <p:spPr>
            <a:xfrm>
              <a:off x="5666229" y="3133597"/>
              <a:ext cx="762000" cy="734378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SG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7309D3DE-81EB-3D46-8E2C-992576146B0B}"/>
                </a:ext>
              </a:extLst>
            </p:cNvPr>
            <p:cNvSpPr/>
            <p:nvPr/>
          </p:nvSpPr>
          <p:spPr>
            <a:xfrm>
              <a:off x="6809229" y="3133597"/>
              <a:ext cx="762000" cy="734378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SG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Left-Right Arrow 2">
              <a:extLst>
                <a:ext uri="{FF2B5EF4-FFF2-40B4-BE49-F238E27FC236}">
                  <a16:creationId xmlns:a16="http://schemas.microsoft.com/office/drawing/2014/main" id="{0CA764E1-A9AF-344C-B98B-5FCBD911309B}"/>
                </a:ext>
              </a:extLst>
            </p:cNvPr>
            <p:cNvSpPr/>
            <p:nvPr/>
          </p:nvSpPr>
          <p:spPr>
            <a:xfrm>
              <a:off x="6428230" y="2357917"/>
              <a:ext cx="381000" cy="187002"/>
            </a:xfrm>
            <a:prstGeom prst="leftRightArrow">
              <a:avLst>
                <a:gd name="adj1" fmla="val 31391"/>
                <a:gd name="adj2" fmla="val 30309"/>
              </a:avLst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SG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90" name="Left-Right Arrow 2">
            <a:extLst>
              <a:ext uri="{FF2B5EF4-FFF2-40B4-BE49-F238E27FC236}">
                <a16:creationId xmlns:a16="http://schemas.microsoft.com/office/drawing/2014/main" id="{885DE547-8EF0-DA4A-A2E6-91D2419900F6}"/>
              </a:ext>
            </a:extLst>
          </p:cNvPr>
          <p:cNvSpPr/>
          <p:nvPr/>
        </p:nvSpPr>
        <p:spPr>
          <a:xfrm>
            <a:off x="2674080" y="2457682"/>
            <a:ext cx="380901" cy="187002"/>
          </a:xfrm>
          <a:prstGeom prst="leftRightArrow">
            <a:avLst>
              <a:gd name="adj1" fmla="val 31391"/>
              <a:gd name="adj2" fmla="val 30309"/>
            </a:avLst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1" name="Left-Right Arrow 2">
            <a:extLst>
              <a:ext uri="{FF2B5EF4-FFF2-40B4-BE49-F238E27FC236}">
                <a16:creationId xmlns:a16="http://schemas.microsoft.com/office/drawing/2014/main" id="{3A5E1434-225A-D54B-B247-96D3E78D4F27}"/>
              </a:ext>
            </a:extLst>
          </p:cNvPr>
          <p:cNvSpPr/>
          <p:nvPr/>
        </p:nvSpPr>
        <p:spPr>
          <a:xfrm rot="16200000">
            <a:off x="2117915" y="1897481"/>
            <a:ext cx="381000" cy="186953"/>
          </a:xfrm>
          <a:prstGeom prst="leftRightArrow">
            <a:avLst>
              <a:gd name="adj1" fmla="val 31391"/>
              <a:gd name="adj2" fmla="val 30309"/>
            </a:avLst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2" name="Left-Right Arrow 2">
            <a:extLst>
              <a:ext uri="{FF2B5EF4-FFF2-40B4-BE49-F238E27FC236}">
                <a16:creationId xmlns:a16="http://schemas.microsoft.com/office/drawing/2014/main" id="{50DB8E49-A50B-F742-808F-2D244D82A128}"/>
              </a:ext>
            </a:extLst>
          </p:cNvPr>
          <p:cNvSpPr/>
          <p:nvPr/>
        </p:nvSpPr>
        <p:spPr>
          <a:xfrm rot="16200000">
            <a:off x="3262678" y="1897480"/>
            <a:ext cx="381000" cy="186953"/>
          </a:xfrm>
          <a:prstGeom prst="leftRightArrow">
            <a:avLst>
              <a:gd name="adj1" fmla="val 31391"/>
              <a:gd name="adj2" fmla="val 30309"/>
            </a:avLst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DB0EDA-E0F6-8942-8484-0E50480A31A8}"/>
              </a:ext>
            </a:extLst>
          </p:cNvPr>
          <p:cNvGrpSpPr/>
          <p:nvPr/>
        </p:nvGrpSpPr>
        <p:grpSpPr>
          <a:xfrm>
            <a:off x="4197681" y="1066868"/>
            <a:ext cx="761802" cy="1839708"/>
            <a:chOff x="5666229" y="2028267"/>
            <a:chExt cx="762001" cy="1839708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A16D18A-4DDE-2445-943B-1A42FE683618}"/>
                </a:ext>
              </a:extLst>
            </p:cNvPr>
            <p:cNvSpPr/>
            <p:nvPr/>
          </p:nvSpPr>
          <p:spPr>
            <a:xfrm>
              <a:off x="5666230" y="2028267"/>
              <a:ext cx="762000" cy="734378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SG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84B60C5-4C0A-6A41-B1C7-CD9F4CA6E8A7}"/>
                </a:ext>
              </a:extLst>
            </p:cNvPr>
            <p:cNvSpPr/>
            <p:nvPr/>
          </p:nvSpPr>
          <p:spPr>
            <a:xfrm>
              <a:off x="5666229" y="3133597"/>
              <a:ext cx="762000" cy="734378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SG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00" name="Left-Right Arrow 2">
            <a:extLst>
              <a:ext uri="{FF2B5EF4-FFF2-40B4-BE49-F238E27FC236}">
                <a16:creationId xmlns:a16="http://schemas.microsoft.com/office/drawing/2014/main" id="{3C063A0E-9781-A049-BCF0-B9CAAFF0EF81}"/>
              </a:ext>
            </a:extLst>
          </p:cNvPr>
          <p:cNvSpPr/>
          <p:nvPr/>
        </p:nvSpPr>
        <p:spPr>
          <a:xfrm rot="16200000">
            <a:off x="4403320" y="1893246"/>
            <a:ext cx="381000" cy="186953"/>
          </a:xfrm>
          <a:prstGeom prst="leftRightArrow">
            <a:avLst>
              <a:gd name="adj1" fmla="val 31391"/>
              <a:gd name="adj2" fmla="val 30309"/>
            </a:avLst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2" name="Left-Right Arrow 2">
            <a:extLst>
              <a:ext uri="{FF2B5EF4-FFF2-40B4-BE49-F238E27FC236}">
                <a16:creationId xmlns:a16="http://schemas.microsoft.com/office/drawing/2014/main" id="{C1E47E4F-5808-8449-951C-8FDF62537A50}"/>
              </a:ext>
            </a:extLst>
          </p:cNvPr>
          <p:cNvSpPr/>
          <p:nvPr/>
        </p:nvSpPr>
        <p:spPr>
          <a:xfrm>
            <a:off x="3816782" y="1398499"/>
            <a:ext cx="380901" cy="187002"/>
          </a:xfrm>
          <a:prstGeom prst="leftRightArrow">
            <a:avLst>
              <a:gd name="adj1" fmla="val 31391"/>
              <a:gd name="adj2" fmla="val 30309"/>
            </a:avLst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SG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3" name="Left-Right Arrow 2">
            <a:extLst>
              <a:ext uri="{FF2B5EF4-FFF2-40B4-BE49-F238E27FC236}">
                <a16:creationId xmlns:a16="http://schemas.microsoft.com/office/drawing/2014/main" id="{690C806B-CEA6-AC42-A7B0-3CA15B3449BA}"/>
              </a:ext>
            </a:extLst>
          </p:cNvPr>
          <p:cNvSpPr/>
          <p:nvPr/>
        </p:nvSpPr>
        <p:spPr>
          <a:xfrm>
            <a:off x="3816782" y="2466086"/>
            <a:ext cx="380901" cy="187002"/>
          </a:xfrm>
          <a:prstGeom prst="leftRightArrow">
            <a:avLst>
              <a:gd name="adj1" fmla="val 31391"/>
              <a:gd name="adj2" fmla="val 30309"/>
            </a:avLst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SG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1E1F5628-F528-6D49-9850-38E3A2436C33}"/>
              </a:ext>
            </a:extLst>
          </p:cNvPr>
          <p:cNvSpPr/>
          <p:nvPr/>
        </p:nvSpPr>
        <p:spPr>
          <a:xfrm>
            <a:off x="1923240" y="1066870"/>
            <a:ext cx="385177" cy="395213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sz="3200" kern="0" dirty="0">
                <a:solidFill>
                  <a:prstClr val="white"/>
                </a:solidFill>
                <a:latin typeface="Calibri" panose="020F0502020204030204"/>
              </a:rPr>
              <a:t>+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B032F63-0E9B-BF47-A496-10B6161082E3}"/>
              </a:ext>
            </a:extLst>
          </p:cNvPr>
          <p:cNvSpPr/>
          <p:nvPr/>
        </p:nvSpPr>
        <p:spPr>
          <a:xfrm>
            <a:off x="4197683" y="1067371"/>
            <a:ext cx="361868" cy="381221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kern="0" dirty="0">
                <a:solidFill>
                  <a:prstClr val="white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FA8C029-3BDB-8543-B4C9-1B183418E9FF}"/>
              </a:ext>
            </a:extLst>
          </p:cNvPr>
          <p:cNvSpPr/>
          <p:nvPr/>
        </p:nvSpPr>
        <p:spPr>
          <a:xfrm>
            <a:off x="3052919" y="2191643"/>
            <a:ext cx="361868" cy="381221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SG" sz="3200" kern="0" dirty="0">
                <a:solidFill>
                  <a:prstClr val="white"/>
                </a:solidFill>
                <a:latin typeface="Calibri" panose="020F0502020204030204"/>
              </a:rPr>
              <a:t>-</a:t>
            </a:r>
          </a:p>
        </p:txBody>
      </p:sp>
      <p:sp>
        <p:nvSpPr>
          <p:cNvPr id="207" name="Rectangle: Rounded Corners 50">
            <a:extLst>
              <a:ext uri="{FF2B5EF4-FFF2-40B4-BE49-F238E27FC236}">
                <a16:creationId xmlns:a16="http://schemas.microsoft.com/office/drawing/2014/main" id="{4A807342-417B-4445-99A2-2F5034C8D670}"/>
              </a:ext>
            </a:extLst>
          </p:cNvPr>
          <p:cNvSpPr/>
          <p:nvPr/>
        </p:nvSpPr>
        <p:spPr>
          <a:xfrm>
            <a:off x="2303201" y="1485296"/>
            <a:ext cx="304721" cy="217821"/>
          </a:xfrm>
          <a:prstGeom prst="round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8" name="Rectangle: Rounded Corners 51">
            <a:extLst>
              <a:ext uri="{FF2B5EF4-FFF2-40B4-BE49-F238E27FC236}">
                <a16:creationId xmlns:a16="http://schemas.microsoft.com/office/drawing/2014/main" id="{C6814213-473C-8E46-8C32-CF70124FB9E4}"/>
              </a:ext>
            </a:extLst>
          </p:cNvPr>
          <p:cNvSpPr/>
          <p:nvPr/>
        </p:nvSpPr>
        <p:spPr>
          <a:xfrm>
            <a:off x="2303200" y="1485296"/>
            <a:ext cx="304721" cy="217821"/>
          </a:xfrm>
          <a:prstGeom prst="round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SG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DD6ADC9-8D56-7F4D-867F-D815053AAD61}"/>
              </a:ext>
            </a:extLst>
          </p:cNvPr>
          <p:cNvSpPr txBox="1"/>
          <p:nvPr/>
        </p:nvSpPr>
        <p:spPr>
          <a:xfrm>
            <a:off x="175300" y="3096628"/>
            <a:ext cx="4710465" cy="2246769"/>
          </a:xfrm>
          <a:prstGeom prst="rect">
            <a:avLst/>
          </a:prstGeom>
          <a:solidFill>
            <a:srgbClr val="E8EEF8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Reconfigurable single-cycle multi-hop interconnect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Creates large dynamic neighborhood reachable within single-cycle through asynchronous bypassing of intermediate PEs</a:t>
            </a:r>
          </a:p>
        </p:txBody>
      </p:sp>
    </p:spTree>
    <p:extLst>
      <p:ext uri="{BB962C8B-B14F-4D97-AF65-F5344CB8AC3E}">
        <p14:creationId xmlns:p14="http://schemas.microsoft.com/office/powerpoint/2010/main" val="206302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35E-6 4.81481E-6 L 0.18755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7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35E-6 4.81481E-6 L 0.04806 4.81481E-6 C 0.06968 4.81481E-6 0.09625 0.04606 0.09625 0.08379 L 0.09625 0.1682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6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3EDD-A871-653A-768C-A75AA965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HyCUBE</a:t>
            </a:r>
            <a:r>
              <a:rPr lang="en-US" dirty="0"/>
              <a:t> CGRA @ NUS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AB57E-F5A7-E621-B2FD-68D6CC5E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Graphical user interface, chart, treemap chart&#10;&#10;Description automatically generated">
            <a:extLst>
              <a:ext uri="{FF2B5EF4-FFF2-40B4-BE49-F238E27FC236}">
                <a16:creationId xmlns:a16="http://schemas.microsoft.com/office/drawing/2014/main" id="{C0AB72BD-3872-A6B1-BD3B-D39342BE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36" y="964606"/>
            <a:ext cx="3477717" cy="308113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E6B1F17-CB66-A9F0-CCCE-3852B7D93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008" t="-5471" r="51581" b="19615"/>
          <a:stretch/>
        </p:blipFill>
        <p:spPr>
          <a:xfrm>
            <a:off x="3632084" y="776823"/>
            <a:ext cx="4255769" cy="3268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06271-A255-4E96-5D83-C613A0A9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684" y="4352826"/>
            <a:ext cx="5694823" cy="25051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909041-233A-7E39-55BB-C28385F7432C}"/>
              </a:ext>
            </a:extLst>
          </p:cNvPr>
          <p:cNvSpPr txBox="1"/>
          <p:nvPr/>
        </p:nvSpPr>
        <p:spPr>
          <a:xfrm>
            <a:off x="7964240" y="3029387"/>
            <a:ext cx="4112302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4x4 CGRA, TSMC 40nm</a:t>
            </a:r>
          </a:p>
          <a:p>
            <a:endParaRPr lang="en-US" sz="2000" dirty="0">
              <a:solidFill>
                <a:srgbClr val="004282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NUS </a:t>
            </a:r>
            <a:r>
              <a:rPr lang="en-US" sz="2000" dirty="0" err="1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HyCUBE</a:t>
            </a: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: 90 MOPS/</a:t>
            </a:r>
            <a:r>
              <a:rPr lang="en-US" sz="2000" dirty="0" err="1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mW</a:t>
            </a:r>
            <a:endParaRPr lang="en-US" sz="2000" dirty="0">
              <a:solidFill>
                <a:srgbClr val="004282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Samsung SRP: 22 MOPS/</a:t>
            </a:r>
            <a:r>
              <a:rPr lang="en-US" sz="2000" dirty="0" err="1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mW</a:t>
            </a:r>
            <a:endParaRPr lang="en-US" sz="2000" dirty="0">
              <a:solidFill>
                <a:srgbClr val="004282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ARM CPU:       2.6 MOPS/</a:t>
            </a:r>
            <a:r>
              <a:rPr lang="en-US" sz="2000" dirty="0" err="1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mW</a:t>
            </a:r>
            <a:endParaRPr lang="en-US" sz="2000" dirty="0">
              <a:solidFill>
                <a:srgbClr val="004282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Xilinx FPGA:    25 MOPS/</a:t>
            </a:r>
            <a:r>
              <a:rPr lang="en-US" sz="2000" dirty="0" err="1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mW</a:t>
            </a:r>
            <a:endParaRPr lang="en-US" sz="2000" dirty="0">
              <a:solidFill>
                <a:srgbClr val="004282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5071C8-FBEB-054F-EBB4-DA5B8203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821" y="4274867"/>
            <a:ext cx="5694823" cy="25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FD7E-E381-4F1D-7614-51534026C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1" y="-56598"/>
            <a:ext cx="9092879" cy="851556"/>
          </a:xfrm>
        </p:spPr>
        <p:txBody>
          <a:bodyPr/>
          <a:lstStyle/>
          <a:p>
            <a:r>
              <a:rPr lang="en-US" dirty="0"/>
              <a:t>CGRA Architectural Innovations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ECB81-249A-5787-B3A3-72BBABE3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diagram of a computer hardware system&#10;&#10;Description automatically generated">
            <a:extLst>
              <a:ext uri="{FF2B5EF4-FFF2-40B4-BE49-F238E27FC236}">
                <a16:creationId xmlns:a16="http://schemas.microsoft.com/office/drawing/2014/main" id="{6B777BDF-0421-B784-DF78-A7E310BBFC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87789"/>
            <a:ext cx="4364182" cy="2193001"/>
          </a:xfrm>
          <a:prstGeom prst="rect">
            <a:avLst/>
          </a:prstGeom>
        </p:spPr>
      </p:pic>
      <p:pic>
        <p:nvPicPr>
          <p:cNvPr id="7" name="Picture 6" descr="A graph of a bar chart&#10;&#10;Description automatically generated">
            <a:extLst>
              <a:ext uri="{FF2B5EF4-FFF2-40B4-BE49-F238E27FC236}">
                <a16:creationId xmlns:a16="http://schemas.microsoft.com/office/drawing/2014/main" id="{6ADE1645-D22B-BBA2-7C9D-1E3D0CF9DB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63" y="813626"/>
            <a:ext cx="3837035" cy="1200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98A65D-8937-DCA6-B594-1B6BD8F750DA}"/>
              </a:ext>
            </a:extLst>
          </p:cNvPr>
          <p:cNvSpPr txBox="1"/>
          <p:nvPr/>
        </p:nvSpPr>
        <p:spPr>
          <a:xfrm>
            <a:off x="116031" y="4825236"/>
            <a:ext cx="4132119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nela Deck Medium" pitchFamily="2" charset="0"/>
              </a:rPr>
              <a:t>CASCADE</a:t>
            </a:r>
            <a:br>
              <a:rPr lang="en-US" dirty="0">
                <a:latin typeface="Canela Deck Medium" pitchFamily="2" charset="0"/>
              </a:rPr>
            </a:br>
            <a:r>
              <a:rPr lang="en-US" dirty="0">
                <a:latin typeface="Canela Deck Medium" pitchFamily="2" charset="0"/>
              </a:rPr>
              <a:t>Decoupled Access-Execute CGRA</a:t>
            </a:r>
          </a:p>
          <a:p>
            <a:pPr algn="l"/>
            <a:r>
              <a:rPr lang="en-US" dirty="0">
                <a:latin typeface="Canela Deck Medium" pitchFamily="2" charset="0"/>
              </a:rPr>
              <a:t>3x speedup, 2.2x performance/watt over iso-area CGRA </a:t>
            </a:r>
          </a:p>
        </p:txBody>
      </p:sp>
      <p:pic>
        <p:nvPicPr>
          <p:cNvPr id="11" name="Picture 10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C24826AD-74E0-238A-6B29-088D34052D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182" y="663564"/>
            <a:ext cx="4001409" cy="2545758"/>
          </a:xfrm>
          <a:prstGeom prst="rect">
            <a:avLst/>
          </a:prstGeom>
        </p:spPr>
      </p:pic>
      <p:pic>
        <p:nvPicPr>
          <p:cNvPr id="14" name="Picture 13" descr="A diagram of a tree&#10;&#10;Description automatically generated">
            <a:extLst>
              <a:ext uri="{FF2B5EF4-FFF2-40B4-BE49-F238E27FC236}">
                <a16:creationId xmlns:a16="http://schemas.microsoft.com/office/drawing/2014/main" id="{EFDAB03F-9787-0A82-39C4-8079DD27C6B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0674" y="3036043"/>
            <a:ext cx="2787964" cy="1844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3AE4A4-F58E-7BDC-DA4F-E2F11620B893}"/>
              </a:ext>
            </a:extLst>
          </p:cNvPr>
          <p:cNvSpPr txBox="1"/>
          <p:nvPr/>
        </p:nvSpPr>
        <p:spPr>
          <a:xfrm>
            <a:off x="4505779" y="4825236"/>
            <a:ext cx="4132119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nela Deck Medium" pitchFamily="2" charset="0"/>
              </a:rPr>
              <a:t>FLEX: </a:t>
            </a:r>
            <a:br>
              <a:rPr lang="en-US" dirty="0">
                <a:latin typeface="Canela Deck Medium" pitchFamily="2" charset="0"/>
              </a:rPr>
            </a:br>
            <a:r>
              <a:rPr lang="en-US" dirty="0" err="1">
                <a:latin typeface="Canela Deck Medium" pitchFamily="2" charset="0"/>
              </a:rPr>
              <a:t>Spatio</a:t>
            </a:r>
            <a:r>
              <a:rPr lang="en-US" dirty="0">
                <a:latin typeface="Canela Deck Medium" pitchFamily="2" charset="0"/>
              </a:rPr>
              <a:t>-temporal vector dataflow</a:t>
            </a:r>
          </a:p>
          <a:p>
            <a:pPr algn="l"/>
            <a:r>
              <a:rPr lang="en-US" dirty="0">
                <a:latin typeface="Canela Deck Medium" pitchFamily="2" charset="0"/>
              </a:rPr>
              <a:t>45% less energy. 1.9× power efficiency </a:t>
            </a:r>
          </a:p>
          <a:p>
            <a:pPr algn="l"/>
            <a:r>
              <a:rPr lang="en-US" dirty="0">
                <a:latin typeface="Canela Deck Medium" pitchFamily="2" charset="0"/>
              </a:rPr>
              <a:t>at same performance over CGRA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E8BCD-3DAF-25F3-30B2-E11B7EE70EBA}"/>
              </a:ext>
            </a:extLst>
          </p:cNvPr>
          <p:cNvSpPr txBox="1"/>
          <p:nvPr/>
        </p:nvSpPr>
        <p:spPr>
          <a:xfrm>
            <a:off x="8795344" y="4825235"/>
            <a:ext cx="3174983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nela Deck Medium" pitchFamily="2" charset="0"/>
              </a:rPr>
              <a:t>Plaid: </a:t>
            </a:r>
            <a:br>
              <a:rPr lang="en-US" dirty="0">
                <a:latin typeface="Canela Deck Medium" pitchFamily="2" charset="0"/>
              </a:rPr>
            </a:br>
            <a:r>
              <a:rPr lang="en-US" dirty="0">
                <a:latin typeface="Canela Deck Medium" pitchFamily="2" charset="0"/>
              </a:rPr>
              <a:t>Reduced routing provision</a:t>
            </a:r>
          </a:p>
          <a:p>
            <a:pPr algn="l"/>
            <a:r>
              <a:rPr lang="en-US" dirty="0">
                <a:latin typeface="Canela Deck Medium" pitchFamily="2" charset="0"/>
              </a:rPr>
              <a:t>43% less power </a:t>
            </a:r>
            <a:br>
              <a:rPr lang="en-US" dirty="0">
                <a:latin typeface="Canela Deck Medium" pitchFamily="2" charset="0"/>
              </a:rPr>
            </a:br>
            <a:r>
              <a:rPr lang="en-US" dirty="0">
                <a:latin typeface="Canela Deck Medium" pitchFamily="2" charset="0"/>
              </a:rPr>
              <a:t>46% less area</a:t>
            </a:r>
          </a:p>
        </p:txBody>
      </p:sp>
      <p:pic>
        <p:nvPicPr>
          <p:cNvPr id="17" name="Picture 16" descr="A diagram of a computer&#10;&#10;Description automatically generated">
            <a:extLst>
              <a:ext uri="{FF2B5EF4-FFF2-40B4-BE49-F238E27FC236}">
                <a16:creationId xmlns:a16="http://schemas.microsoft.com/office/drawing/2014/main" id="{27D7BA02-E98A-47A2-B734-F2F1F85D58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5349" y="148517"/>
            <a:ext cx="3677754" cy="15655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91D7ED-C0DE-5A45-0D67-0C20932696C6}"/>
              </a:ext>
            </a:extLst>
          </p:cNvPr>
          <p:cNvSpPr txBox="1"/>
          <p:nvPr/>
        </p:nvSpPr>
        <p:spPr>
          <a:xfrm>
            <a:off x="1423131" y="5984883"/>
            <a:ext cx="9345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Canela Deck" pitchFamily="2" charset="0"/>
              </a:rPr>
              <a:t>CASCADE: High Throughput Data Streaming via Decoupled Access/Execute CGRA. CASES 2019</a:t>
            </a:r>
            <a:br>
              <a:rPr lang="en-SG" sz="1400" dirty="0">
                <a:latin typeface="Canela Deck" pitchFamily="2" charset="0"/>
              </a:rPr>
            </a:br>
            <a:r>
              <a:rPr lang="en-SG" sz="1400" dirty="0">
                <a:latin typeface="Canela Deck" pitchFamily="2" charset="0"/>
              </a:rPr>
              <a:t>FLEX : Introducing </a:t>
            </a:r>
            <a:r>
              <a:rPr lang="en-SG" sz="1400" dirty="0" err="1">
                <a:latin typeface="Canela Deck" pitchFamily="2" charset="0"/>
              </a:rPr>
              <a:t>FLEXible</a:t>
            </a:r>
            <a:r>
              <a:rPr lang="en-SG" sz="1400" dirty="0">
                <a:latin typeface="Canela Deck" pitchFamily="2" charset="0"/>
              </a:rPr>
              <a:t> Execution on CGRA with </a:t>
            </a:r>
            <a:r>
              <a:rPr lang="en-SG" sz="1400" dirty="0" err="1">
                <a:latin typeface="Canela Deck" pitchFamily="2" charset="0"/>
              </a:rPr>
              <a:t>Spatio</a:t>
            </a:r>
            <a:r>
              <a:rPr lang="en-SG" sz="1400" dirty="0">
                <a:latin typeface="Canela Deck" pitchFamily="2" charset="0"/>
              </a:rPr>
              <a:t>-Temporal Vector Dataflow. ICCAD 2023</a:t>
            </a:r>
          </a:p>
          <a:p>
            <a:r>
              <a:rPr lang="en-SG" sz="1400" dirty="0">
                <a:latin typeface="Canela Deck" pitchFamily="2" charset="0"/>
              </a:rPr>
              <a:t>ICED: An Integrated CGRA Framework Enabling DVFS-Aware Acceleration. MICRO 2024</a:t>
            </a:r>
            <a:br>
              <a:rPr lang="en-SG" sz="1400" dirty="0">
                <a:latin typeface="Canela Deck" pitchFamily="2" charset="0"/>
              </a:rPr>
            </a:br>
            <a:r>
              <a:rPr lang="en-SG" sz="1400" dirty="0">
                <a:latin typeface="Canela Deck" pitchFamily="2" charset="0"/>
              </a:rPr>
              <a:t>Plaid: Enhancing CGRA Efficiency Through Aligned Compute and Communication Provisioning. ASPLOS 2025</a:t>
            </a:r>
            <a:endParaRPr lang="en-SG" sz="1400" dirty="0">
              <a:latin typeface="Times New Roman" panose="02020603050405020304" pitchFamily="18" charset="0"/>
            </a:endParaRPr>
          </a:p>
        </p:txBody>
      </p:sp>
      <p:pic>
        <p:nvPicPr>
          <p:cNvPr id="10" name="Picture 9" descr="A diagram of a diagram of a computer&#10;&#10;AI-generated content may be incorrect.">
            <a:extLst>
              <a:ext uri="{FF2B5EF4-FFF2-40B4-BE49-F238E27FC236}">
                <a16:creationId xmlns:a16="http://schemas.microsoft.com/office/drawing/2014/main" id="{6DA499F4-F306-354C-F2E1-134E4254F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5143" y="3142393"/>
            <a:ext cx="4036430" cy="15655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FD10EC-6415-8653-60C4-52DEE320A4A0}"/>
              </a:ext>
            </a:extLst>
          </p:cNvPr>
          <p:cNvSpPr txBox="1"/>
          <p:nvPr/>
        </p:nvSpPr>
        <p:spPr>
          <a:xfrm>
            <a:off x="8746854" y="1835714"/>
            <a:ext cx="3174983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nela Deck Medium" pitchFamily="2" charset="0"/>
              </a:rPr>
              <a:t>ICED: </a:t>
            </a:r>
            <a:br>
              <a:rPr lang="en-US" dirty="0">
                <a:latin typeface="Canela Deck Medium" pitchFamily="2" charset="0"/>
              </a:rPr>
            </a:br>
            <a:r>
              <a:rPr lang="en-US" dirty="0">
                <a:latin typeface="Canela Deck Medium" pitchFamily="2" charset="0"/>
              </a:rPr>
              <a:t>DVFS-aware CGRA</a:t>
            </a:r>
          </a:p>
          <a:p>
            <a:pPr algn="l"/>
            <a:r>
              <a:rPr lang="en-US" dirty="0">
                <a:latin typeface="Canela Deck Medium" pitchFamily="2" charset="0"/>
              </a:rPr>
              <a:t>1.32x energy-efficiency over CGRA at same performance</a:t>
            </a:r>
          </a:p>
        </p:txBody>
      </p:sp>
    </p:spTree>
    <p:extLst>
      <p:ext uri="{BB962C8B-B14F-4D97-AF65-F5344CB8AC3E}">
        <p14:creationId xmlns:p14="http://schemas.microsoft.com/office/powerpoint/2010/main" val="3808460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A6326-2CF2-0FF0-1C19-F31E333A4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FA0C3E-2C78-F4B4-D863-9CAA06E9F8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436" y="342900"/>
            <a:ext cx="74041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CCE6D-2167-8AA7-20D2-9FD48A91C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23" y="-91814"/>
            <a:ext cx="10515600" cy="851556"/>
          </a:xfrm>
        </p:spPr>
        <p:txBody>
          <a:bodyPr/>
          <a:lstStyle/>
          <a:p>
            <a:r>
              <a:rPr lang="en-US" dirty="0"/>
              <a:t>NUS-IME PACE CGRA: SOTA Efficiency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BA8A29-9147-F7CA-6EFF-E7E4742E2580}"/>
              </a:ext>
            </a:extLst>
          </p:cNvPr>
          <p:cNvSpPr txBox="1"/>
          <p:nvPr/>
        </p:nvSpPr>
        <p:spPr>
          <a:xfrm>
            <a:off x="30743" y="656696"/>
            <a:ext cx="4499693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ookman Old Style" panose="02050604050505020204" pitchFamily="18" charset="0"/>
                <a:ea typeface="Calibri" panose="020F0502020204030204" pitchFamily="34" charset="0"/>
              </a:rPr>
              <a:t>8x8 CGRA</a:t>
            </a:r>
            <a:r>
              <a:rPr lang="en-US" sz="2000" dirty="0"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: </a:t>
            </a:r>
            <a:r>
              <a:rPr lang="en-US" sz="2000" dirty="0">
                <a:latin typeface="Bookman Old Style" panose="02050604050505020204" pitchFamily="18" charset="0"/>
                <a:ea typeface="Calibri" panose="020F0502020204030204" pitchFamily="34" charset="0"/>
              </a:rPr>
              <a:t>1.1 </a:t>
            </a:r>
            <a:r>
              <a:rPr lang="en-US" sz="2000" dirty="0" err="1">
                <a:latin typeface="Bookman Old Style" panose="02050604050505020204" pitchFamily="18" charset="0"/>
                <a:ea typeface="Calibri" panose="020F0502020204030204" pitchFamily="34" charset="0"/>
              </a:rPr>
              <a:t>mW</a:t>
            </a:r>
            <a:r>
              <a:rPr lang="en-US" sz="2000" dirty="0">
                <a:latin typeface="Bookman Old Style" panose="02050604050505020204" pitchFamily="18" charset="0"/>
                <a:ea typeface="Calibri" panose="020F0502020204030204" pitchFamily="34" charset="0"/>
              </a:rPr>
              <a:t> at 10MHz</a:t>
            </a:r>
            <a:endParaRPr lang="en-US" sz="2000" dirty="0">
              <a:effectLst/>
              <a:latin typeface="Bookman Old Style" panose="02050604050505020204" pitchFamily="18" charset="0"/>
              <a:ea typeface="Calibri" panose="020F0502020204030204" pitchFamily="34" charset="0"/>
            </a:endParaRPr>
          </a:p>
          <a:p>
            <a:r>
              <a:rPr lang="en-US" sz="2000" dirty="0"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582 GOPS/W at 0.45V, 40nm ULP </a:t>
            </a:r>
            <a:r>
              <a:rPr lang="en-US" sz="2000" dirty="0">
                <a:latin typeface="Bookman Old Style" panose="02050604050505020204" pitchFamily="18" charset="0"/>
                <a:ea typeface="Calibri" panose="020F0502020204030204" pitchFamily="34" charset="0"/>
              </a:rPr>
              <a:t>Estimated 1 TOPS/W at 22nm </a:t>
            </a:r>
            <a:endParaRPr lang="en-US" sz="2000" dirty="0">
              <a:effectLst/>
              <a:latin typeface="Bookman Old Style" panose="020506040505050202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 descr="A blue chip with yellow text&#10;&#10;Description automatically generated">
            <a:extLst>
              <a:ext uri="{FF2B5EF4-FFF2-40B4-BE49-F238E27FC236}">
                <a16:creationId xmlns:a16="http://schemas.microsoft.com/office/drawing/2014/main" id="{52D866AF-86B7-8FFA-A33E-AD6245A2FE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25" y="1725026"/>
            <a:ext cx="2848753" cy="1906349"/>
          </a:xfrm>
          <a:prstGeom prst="rect">
            <a:avLst/>
          </a:prstGeom>
        </p:spPr>
      </p:pic>
      <p:pic>
        <p:nvPicPr>
          <p:cNvPr id="7" name="Picture 6" descr="A green circuit board with many blue and black components&#10;&#10;Description automatically generated">
            <a:extLst>
              <a:ext uri="{FF2B5EF4-FFF2-40B4-BE49-F238E27FC236}">
                <a16:creationId xmlns:a16="http://schemas.microsoft.com/office/drawing/2014/main" id="{45531188-3B56-A9D3-68B7-64B5701C7C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523" y="3631375"/>
            <a:ext cx="2848753" cy="20676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FF44-A2B5-5E80-1D15-23D631C4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09BF4-E898-250C-D50C-C41B19B4A77E}"/>
              </a:ext>
            </a:extLst>
          </p:cNvPr>
          <p:cNvSpPr txBox="1"/>
          <p:nvPr/>
        </p:nvSpPr>
        <p:spPr>
          <a:xfrm>
            <a:off x="1276532" y="6541287"/>
            <a:ext cx="1068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</a:rPr>
              <a:t>PACE: A Scalable and Energy Efficient CGRA in a RISC-V SoC for Edge Computing Applications. Hot Chips 2024</a:t>
            </a:r>
          </a:p>
        </p:txBody>
      </p:sp>
      <p:pic>
        <p:nvPicPr>
          <p:cNvPr id="2050" name="Picture 2" descr="Hot Chips 2024">
            <a:extLst>
              <a:ext uri="{FF2B5EF4-FFF2-40B4-BE49-F238E27FC236}">
                <a16:creationId xmlns:a16="http://schemas.microsoft.com/office/drawing/2014/main" id="{EF2E2CDA-C0CE-8EA9-D904-AF710646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9126" y="5782758"/>
            <a:ext cx="1254991" cy="6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walking with a computer&#10;&#10;Description automatically generated">
            <a:extLst>
              <a:ext uri="{FF2B5EF4-FFF2-40B4-BE49-F238E27FC236}">
                <a16:creationId xmlns:a16="http://schemas.microsoft.com/office/drawing/2014/main" id="{D5B574E2-14E0-F5FA-A165-E1EC506BC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162" y="3313060"/>
            <a:ext cx="2387600" cy="3149600"/>
          </a:xfrm>
          <a:prstGeom prst="rect">
            <a:avLst/>
          </a:prstGeom>
        </p:spPr>
      </p:pic>
      <p:pic>
        <p:nvPicPr>
          <p:cNvPr id="11" name="Picture 10" descr="A black hat with a black cap inside&#10;&#10;Description automatically generated">
            <a:extLst>
              <a:ext uri="{FF2B5EF4-FFF2-40B4-BE49-F238E27FC236}">
                <a16:creationId xmlns:a16="http://schemas.microsoft.com/office/drawing/2014/main" id="{F1666DEF-43FE-403D-14DD-07A769E025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0000"/>
          <a:stretch/>
        </p:blipFill>
        <p:spPr>
          <a:xfrm>
            <a:off x="6021424" y="3674773"/>
            <a:ext cx="2311400" cy="2362200"/>
          </a:xfrm>
          <a:prstGeom prst="rect">
            <a:avLst/>
          </a:prstGeom>
        </p:spPr>
      </p:pic>
      <p:pic>
        <p:nvPicPr>
          <p:cNvPr id="12" name="Picture 11" descr="A close-up of an orange circuit board&#10;&#10;Description automatically generated">
            <a:extLst>
              <a:ext uri="{FF2B5EF4-FFF2-40B4-BE49-F238E27FC236}">
                <a16:creationId xmlns:a16="http://schemas.microsoft.com/office/drawing/2014/main" id="{A84BF31C-1497-A1FC-F32B-E7B96BA48F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1337"/>
          <a:stretch/>
        </p:blipFill>
        <p:spPr>
          <a:xfrm>
            <a:off x="8232486" y="3571901"/>
            <a:ext cx="2311400" cy="2552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E80FC-1598-2C37-EDE8-CF0B2DE87D7E}"/>
              </a:ext>
            </a:extLst>
          </p:cNvPr>
          <p:cNvSpPr txBox="1"/>
          <p:nvPr/>
        </p:nvSpPr>
        <p:spPr>
          <a:xfrm>
            <a:off x="6096000" y="3253505"/>
            <a:ext cx="2401619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Bookman Old Style" panose="02050604050505020204" pitchFamily="18" charset="0"/>
              </a:rPr>
              <a:t>Wearable </a:t>
            </a:r>
            <a:r>
              <a:rPr lang="en-US" sz="2400" b="1" dirty="0">
                <a:effectLst/>
                <a:latin typeface="Bookman Old Style" panose="02050604050505020204" pitchFamily="18" charset="0"/>
              </a:rPr>
              <a:t>EEG</a:t>
            </a:r>
          </a:p>
        </p:txBody>
      </p:sp>
      <p:pic>
        <p:nvPicPr>
          <p:cNvPr id="3" name="Picture 2" descr="IME Launches 11th ELECtronic Packaging Research Consortium | Asia Research  News">
            <a:extLst>
              <a:ext uri="{FF2B5EF4-FFF2-40B4-BE49-F238E27FC236}">
                <a16:creationId xmlns:a16="http://schemas.microsoft.com/office/drawing/2014/main" id="{1070FEAD-38D4-1943-FD89-92F9CD844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551" y="58899"/>
            <a:ext cx="2037449" cy="134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230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35CB-66A2-EB59-9C34-BEBB3783D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8" y="0"/>
            <a:ext cx="5390321" cy="851556"/>
          </a:xfrm>
        </p:spPr>
        <p:txBody>
          <a:bodyPr/>
          <a:lstStyle/>
          <a:p>
            <a:r>
              <a:rPr lang="en-US" dirty="0"/>
              <a:t>CGRA Comparison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072B746-BB93-0144-3E94-2EA469FB9964}"/>
              </a:ext>
            </a:extLst>
          </p:cNvPr>
          <p:cNvGraphicFramePr>
            <a:graphicFrameLocks noGrp="1"/>
          </p:cNvGraphicFramePr>
          <p:nvPr/>
        </p:nvGraphicFramePr>
        <p:xfrm>
          <a:off x="552228" y="1011952"/>
          <a:ext cx="11087544" cy="5100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8445">
                  <a:extLst>
                    <a:ext uri="{9D8B030D-6E8A-4147-A177-3AD203B41FA5}">
                      <a16:colId xmlns:a16="http://schemas.microsoft.com/office/drawing/2014/main" val="3415585237"/>
                    </a:ext>
                  </a:extLst>
                </a:gridCol>
                <a:gridCol w="898338">
                  <a:extLst>
                    <a:ext uri="{9D8B030D-6E8A-4147-A177-3AD203B41FA5}">
                      <a16:colId xmlns:a16="http://schemas.microsoft.com/office/drawing/2014/main" val="528275702"/>
                    </a:ext>
                  </a:extLst>
                </a:gridCol>
                <a:gridCol w="805844">
                  <a:extLst>
                    <a:ext uri="{9D8B030D-6E8A-4147-A177-3AD203B41FA5}">
                      <a16:colId xmlns:a16="http://schemas.microsoft.com/office/drawing/2014/main" val="3089128393"/>
                    </a:ext>
                  </a:extLst>
                </a:gridCol>
                <a:gridCol w="1092860">
                  <a:extLst>
                    <a:ext uri="{9D8B030D-6E8A-4147-A177-3AD203B41FA5}">
                      <a16:colId xmlns:a16="http://schemas.microsoft.com/office/drawing/2014/main" val="219812046"/>
                    </a:ext>
                  </a:extLst>
                </a:gridCol>
                <a:gridCol w="905198">
                  <a:extLst>
                    <a:ext uri="{9D8B030D-6E8A-4147-A177-3AD203B41FA5}">
                      <a16:colId xmlns:a16="http://schemas.microsoft.com/office/drawing/2014/main" val="2524761689"/>
                    </a:ext>
                  </a:extLst>
                </a:gridCol>
                <a:gridCol w="894160">
                  <a:extLst>
                    <a:ext uri="{9D8B030D-6E8A-4147-A177-3AD203B41FA5}">
                      <a16:colId xmlns:a16="http://schemas.microsoft.com/office/drawing/2014/main" val="3604923025"/>
                    </a:ext>
                  </a:extLst>
                </a:gridCol>
                <a:gridCol w="1048987">
                  <a:extLst>
                    <a:ext uri="{9D8B030D-6E8A-4147-A177-3AD203B41FA5}">
                      <a16:colId xmlns:a16="http://schemas.microsoft.com/office/drawing/2014/main" val="2015994058"/>
                    </a:ext>
                  </a:extLst>
                </a:gridCol>
                <a:gridCol w="1543792">
                  <a:extLst>
                    <a:ext uri="{9D8B030D-6E8A-4147-A177-3AD203B41FA5}">
                      <a16:colId xmlns:a16="http://schemas.microsoft.com/office/drawing/2014/main" val="708864803"/>
                    </a:ext>
                  </a:extLst>
                </a:gridCol>
                <a:gridCol w="859018">
                  <a:extLst>
                    <a:ext uri="{9D8B030D-6E8A-4147-A177-3AD203B41FA5}">
                      <a16:colId xmlns:a16="http://schemas.microsoft.com/office/drawing/2014/main" val="2178721191"/>
                    </a:ext>
                  </a:extLst>
                </a:gridCol>
                <a:gridCol w="1780902">
                  <a:extLst>
                    <a:ext uri="{9D8B030D-6E8A-4147-A177-3AD203B41FA5}">
                      <a16:colId xmlns:a16="http://schemas.microsoft.com/office/drawing/2014/main" val="2309670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100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Bookman Old Style" panose="02050604050505020204" pitchFamily="18" charset="0"/>
                        </a:rPr>
                        <a:t>Academic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Bookman Old Style" panose="02050604050505020204" pitchFamily="18" charset="0"/>
                        </a:rPr>
                        <a:t>Commercial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724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 dirty="0">
                          <a:latin typeface="Bookman Old Style" panose="02050604050505020204" pitchFamily="18" charset="0"/>
                        </a:rPr>
                        <a:t>Post synthesis simulation/Post P&amp;R</a:t>
                      </a:r>
                      <a:endParaRPr lang="en-US" sz="1200" dirty="0">
                        <a:latin typeface="Bookman Old Style" panose="020506040505050202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latin typeface="Bookman Old Style" panose="02050604050505020204" pitchFamily="18" charset="0"/>
                        </a:rPr>
                        <a:t>Silicon</a:t>
                      </a:r>
                      <a:endParaRPr lang="en-US" sz="1200" dirty="0">
                        <a:latin typeface="Bookman Old Style" panose="02050604050505020204" pitchFamily="18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latin typeface="Bookman Old Style" panose="02050604050505020204" pitchFamily="18" charset="0"/>
                        </a:rPr>
                        <a:t>Post synthesis simulation/Post P&amp;R</a:t>
                      </a:r>
                      <a:endParaRPr lang="en-US" sz="1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latin typeface="Bookman Old Style" panose="02050604050505020204" pitchFamily="18" charset="0"/>
                        </a:rPr>
                        <a:t>Silicon</a:t>
                      </a:r>
                      <a:endParaRPr lang="en-US" sz="1200" dirty="0">
                        <a:latin typeface="Bookman Old Style" panose="020506040505050202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41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dirty="0">
                          <a:latin typeface="Bookman Old Style" panose="02050604050505020204" pitchFamily="18" charset="0"/>
                        </a:rPr>
                        <a:t>CGRA</a:t>
                      </a:r>
                      <a:endParaRPr lang="en-US" sz="1400" b="1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latin typeface="Bookman Old Style" panose="02050604050505020204" pitchFamily="18" charset="0"/>
                        </a:rPr>
                        <a:t>UE_CGRA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50" b="1" i="0" dirty="0">
                          <a:latin typeface="Bookman Old Style" panose="02050604050505020204" pitchFamily="18" charset="0"/>
                          <a:hlinkClick r:id="rId2"/>
                        </a:rPr>
                        <a:t>HPCA'21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latin typeface="Bookman Old Style" panose="02050604050505020204" pitchFamily="18" charset="0"/>
                        </a:rPr>
                        <a:t>SNAFU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50" b="1" i="0" u="none" strike="noStrike" noProof="0" dirty="0">
                          <a:solidFill>
                            <a:srgbClr val="000000"/>
                          </a:solidFill>
                          <a:latin typeface="Bookman Old Style" panose="02050604050505020204" pitchFamily="18" charset="0"/>
                          <a:hlinkClick r:id="rId3"/>
                        </a:rPr>
                        <a:t>ISCA'21</a:t>
                      </a:r>
                      <a:endParaRPr lang="en-US" sz="1050" i="0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latin typeface="Bookman Old Style" panose="02050604050505020204" pitchFamily="18" charset="0"/>
                        </a:rPr>
                        <a:t>TRANSPIRE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50" b="1" i="0" u="none" strike="noStrike" noProof="0" dirty="0">
                          <a:solidFill>
                            <a:srgbClr val="000000"/>
                          </a:solidFill>
                          <a:latin typeface="Bookman Old Style" panose="02050604050505020204" pitchFamily="18" charset="0"/>
                          <a:hlinkClick r:id="rId4"/>
                        </a:rPr>
                        <a:t>DATE'20</a:t>
                      </a:r>
                      <a:endParaRPr lang="en-US" sz="1050" i="0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50" b="1" i="0" dirty="0">
                          <a:latin typeface="Bookman Old Style" panose="02050604050505020204" pitchFamily="18" charset="0"/>
                        </a:rPr>
                        <a:t>RIPTIDE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50" b="1" i="0" u="none" strike="noStrike" noProof="0" dirty="0">
                          <a:solidFill>
                            <a:srgbClr val="000000"/>
                          </a:solidFill>
                          <a:latin typeface="Bookman Old Style" panose="02050604050505020204" pitchFamily="18" charset="0"/>
                          <a:hlinkClick r:id="rId5"/>
                        </a:rPr>
                        <a:t>MICRO'22</a:t>
                      </a:r>
                      <a:endParaRPr lang="en-US" sz="1050" i="0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latin typeface="Bookman Old Style" panose="02050604050505020204" pitchFamily="18" charset="0"/>
                        </a:rPr>
                        <a:t>AMBER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50" b="1" i="0" u="none" strike="noStrike" noProof="0" dirty="0">
                          <a:solidFill>
                            <a:srgbClr val="000000"/>
                          </a:solidFill>
                          <a:latin typeface="Bookman Old Style" panose="02050604050505020204" pitchFamily="18" charset="0"/>
                          <a:hlinkClick r:id="rId6"/>
                        </a:rPr>
                        <a:t>VLSI'22</a:t>
                      </a:r>
                      <a:endParaRPr lang="en-US" sz="1050" i="0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50" b="1" i="0" dirty="0">
                          <a:solidFill>
                            <a:srgbClr val="FF0000"/>
                          </a:solidFill>
                          <a:latin typeface="Bookman Old Style" panose="02050604050505020204" pitchFamily="18" charset="0"/>
                        </a:rPr>
                        <a:t>PACE</a:t>
                      </a:r>
                    </a:p>
                  </a:txBody>
                  <a:tcPr>
                    <a:solidFill>
                      <a:srgbClr val="C9E4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latin typeface="Bookman Old Style" panose="02050604050505020204" pitchFamily="18" charset="0"/>
                        </a:rPr>
                        <a:t>ULP-SRP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50" b="1" i="0" dirty="0">
                          <a:latin typeface="Bookman Old Style" panose="02050604050505020204" pitchFamily="18" charset="0"/>
                          <a:hlinkClick r:id="rId7"/>
                        </a:rPr>
                        <a:t>FPT'12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50" b="1" i="0" dirty="0">
                          <a:latin typeface="Bookman Old Style" panose="02050604050505020204" pitchFamily="18" charset="0"/>
                        </a:rPr>
                        <a:t>Renesas DRP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050" b="1" i="0" dirty="0">
                          <a:latin typeface="Bookman Old Style" panose="02050604050505020204" pitchFamily="18" charset="0"/>
                          <a:hlinkClick r:id="rId8"/>
                        </a:rPr>
                        <a:t>VLSI'18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latin typeface="Bookman Old Style" panose="02050604050505020204" pitchFamily="18" charset="0"/>
                        </a:rPr>
                        <a:t>Cardinal SN10  (Improved version of Plasticine for ML training) </a:t>
                      </a:r>
                      <a:r>
                        <a:rPr lang="en-US" sz="1050" b="1" i="0" dirty="0">
                          <a:latin typeface="Bookman Old Style" panose="02050604050505020204" pitchFamily="18" charset="0"/>
                          <a:hlinkClick r:id="rId9"/>
                        </a:rPr>
                        <a:t>ISSCC'22</a:t>
                      </a:r>
                      <a:endParaRPr lang="en-US" sz="1050" b="1" i="0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75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Bookman Old Style" panose="02050604050505020204" pitchFamily="18" charset="0"/>
                        </a:rPr>
                        <a:t>PE array</a:t>
                      </a:r>
                      <a:endParaRPr lang="en-US" sz="110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Bookman Old Style" panose="02050604050505020204" pitchFamily="18" charset="0"/>
                        </a:rPr>
                        <a:t>8x8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Bookman Old Style" panose="02050604050505020204" pitchFamily="18" charset="0"/>
                        </a:rPr>
                        <a:t>6x6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6x6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Bookman Old Style" panose="02050604050505020204" pitchFamily="18" charset="0"/>
                        </a:rPr>
                        <a:t>384 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Bookman Old Style" panose="02050604050505020204" pitchFamily="18" charset="0"/>
                        </a:rPr>
                        <a:t>8x8</a:t>
                      </a:r>
                    </a:p>
                  </a:txBody>
                  <a:tcPr>
                    <a:solidFill>
                      <a:srgbClr val="C9E4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Bookman Old Style" panose="02050604050505020204" pitchFamily="18" charset="0"/>
                        </a:rPr>
                        <a:t>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96 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Bookman Old Style" panose="02050604050505020204" pitchFamily="18" charset="0"/>
                        </a:rPr>
                        <a:t>640 PMU 640 PCU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9522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Bookman Old Style" panose="02050604050505020204" pitchFamily="18" charset="0"/>
                        </a:rPr>
                        <a:t>Node</a:t>
                      </a:r>
                      <a:endParaRPr lang="en-US" sz="110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28nm TSMC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Intel 22FFL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28nm FDSOI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Intel 22FFL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16nm FINFET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>
                          <a:solidFill>
                            <a:srgbClr val="FF0000"/>
                          </a:solidFill>
                          <a:latin typeface="Bookman Old Style" panose="02050604050505020204" pitchFamily="18" charset="0"/>
                        </a:rPr>
                        <a:t>40nm UMC</a:t>
                      </a:r>
                    </a:p>
                  </a:txBody>
                  <a:tcPr>
                    <a:solidFill>
                      <a:srgbClr val="C9E4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40nm TSMC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28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7nm TSMC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625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Bookman Old Style" panose="02050604050505020204" pitchFamily="18" charset="0"/>
                        </a:rPr>
                        <a:t>Voltage (V)</a:t>
                      </a:r>
                      <a:endParaRPr lang="en-US" sz="110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1.29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Bookman Old Style" panose="02050604050505020204" pitchFamily="18" charset="0"/>
                        </a:rPr>
                        <a:t>0.45</a:t>
                      </a:r>
                    </a:p>
                  </a:txBody>
                  <a:tcPr>
                    <a:solidFill>
                      <a:srgbClr val="C9E4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latin typeface="Bookman Old Style" panose="02050604050505020204" pitchFamily="18" charset="0"/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31498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Bookman Old Style" panose="02050604050505020204" pitchFamily="18" charset="0"/>
                        </a:rPr>
                        <a:t>Frequency (MHz)</a:t>
                      </a:r>
                      <a:endParaRPr lang="en-US" sz="110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Bookman Old Style" panose="02050604050505020204" pitchFamily="18" charset="0"/>
                        </a:rPr>
                        <a:t>10</a:t>
                      </a:r>
                    </a:p>
                  </a:txBody>
                  <a:tcPr>
                    <a:solidFill>
                      <a:srgbClr val="C9E4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latin typeface="Bookman Old Style" panose="02050604050505020204" pitchFamily="18" charset="0"/>
                        </a:rPr>
                        <a:t>333 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82756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Bookman Old Style" panose="02050604050505020204" pitchFamily="18" charset="0"/>
                        </a:rPr>
                        <a:t>Area (mm</a:t>
                      </a:r>
                      <a:r>
                        <a:rPr lang="en-US" sz="1100" b="0" i="0" u="none" strike="noStrike" baseline="30000" noProof="0">
                          <a:latin typeface="Bookman Old Style" panose="02050604050505020204" pitchFamily="18" charset="0"/>
                        </a:rPr>
                        <a:t>2</a:t>
                      </a:r>
                      <a:r>
                        <a:rPr lang="en-US" sz="1100" b="0" i="0" u="none" strike="noStrike" noProof="0">
                          <a:latin typeface="Bookman Old Style" panose="02050604050505020204" pitchFamily="18" charset="0"/>
                        </a:rPr>
                        <a:t>)</a:t>
                      </a:r>
                      <a:endParaRPr lang="en-US" sz="110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0.25</a:t>
                      </a:r>
                      <a:r>
                        <a:rPr lang="en-US" sz="1100" baseline="30000">
                          <a:latin typeface="Bookman Old Style" panose="0205060405050502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0.27</a:t>
                      </a:r>
                      <a:r>
                        <a:rPr lang="en-US" sz="1100" baseline="30000">
                          <a:latin typeface="Bookman Old Style" panose="0205060405050502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0.25</a:t>
                      </a:r>
                      <a:r>
                        <a:rPr lang="en-US" sz="1100" baseline="30000">
                          <a:latin typeface="Bookman Old Style" panose="0205060405050502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20.1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Bookman Old Style" panose="02050604050505020204" pitchFamily="18" charset="0"/>
                        </a:rPr>
                        <a:t>3.94</a:t>
                      </a:r>
                    </a:p>
                  </a:txBody>
                  <a:tcPr>
                    <a:solidFill>
                      <a:srgbClr val="C9E4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07565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Performance (MOPS)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367000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Bookman Old Style" panose="02050604050505020204" pitchFamily="18" charset="0"/>
                        </a:rPr>
                        <a:t>640</a:t>
                      </a:r>
                    </a:p>
                  </a:txBody>
                  <a:tcPr>
                    <a:solidFill>
                      <a:srgbClr val="C9E4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467</a:t>
                      </a:r>
                      <a:r>
                        <a:rPr lang="en-US" sz="1100" baseline="30000">
                          <a:latin typeface="Bookman Old Style" panose="0205060405050502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960 gigaflops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latin typeface="Bookman Old Style" panose="02050604050505020204" pitchFamily="18" charset="0"/>
                        </a:rPr>
                        <a:t>2.6 petaflops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4067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Power (</a:t>
                      </a:r>
                      <a:r>
                        <a:rPr lang="en-US" sz="1100" err="1">
                          <a:latin typeface="Bookman Old Style" panose="02050604050505020204" pitchFamily="18" charset="0"/>
                        </a:rPr>
                        <a:t>mW</a:t>
                      </a:r>
                      <a:r>
                        <a:rPr lang="en-US" sz="1100">
                          <a:latin typeface="Bookman Old Style" panose="020506040505050202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Bookman Old Style" panose="02050604050505020204" pitchFamily="18" charset="0"/>
                        </a:rPr>
                        <a:t>1.1</a:t>
                      </a:r>
                    </a:p>
                  </a:txBody>
                  <a:tcPr>
                    <a:solidFill>
                      <a:srgbClr val="C9E4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11.3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dirty="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>
                          <a:latin typeface="Bookman Old Style" panose="02050604050505020204" pitchFamily="18" charset="0"/>
                        </a:rPr>
                        <a:t>Power efficiency (GOPS/W)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Bookman Old Style" panose="02050604050505020204" pitchFamily="18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Bookman Old Style" panose="02050604050505020204" pitchFamily="18" charset="0"/>
                        </a:rPr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Bookman Old Style" panose="02050604050505020204" pitchFamily="18" charset="0"/>
                        </a:rPr>
                        <a:t>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Bookman Old Style" panose="02050604050505020204" pitchFamily="18" charset="0"/>
                        </a:rPr>
                        <a:t>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Bookman Old Style" panose="02050604050505020204" pitchFamily="18" charset="0"/>
                        </a:rPr>
                        <a:t>582</a:t>
                      </a:r>
                    </a:p>
                  </a:txBody>
                  <a:tcPr>
                    <a:solidFill>
                      <a:srgbClr val="C9E4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Bookman Old Style" panose="02050604050505020204" pitchFamily="18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Bookman Old Style" panose="02050604050505020204" pitchFamily="18" charset="0"/>
                        </a:rPr>
                        <a:t>143</a:t>
                      </a:r>
                      <a:r>
                        <a:rPr lang="en-US" sz="1100" baseline="30000">
                          <a:latin typeface="Bookman Old Style" panose="0205060405050502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Bookman Old Style" panose="020506040505050202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721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853F3A-6D3D-2EC8-0DC4-155721B39B09}"/>
              </a:ext>
            </a:extLst>
          </p:cNvPr>
          <p:cNvSpPr txBox="1"/>
          <p:nvPr/>
        </p:nvSpPr>
        <p:spPr>
          <a:xfrm>
            <a:off x="1166183" y="6211669"/>
            <a:ext cx="30009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aseline="30000" dirty="0">
                <a:latin typeface="Bookman Old Style" panose="02050604050505020204" pitchFamily="18" charset="0"/>
                <a:cs typeface="Arial"/>
              </a:rPr>
              <a:t>1 </a:t>
            </a:r>
            <a:r>
              <a:rPr lang="en-US" sz="1200" dirty="0">
                <a:latin typeface="Bookman Old Style" panose="02050604050505020204" pitchFamily="18" charset="0"/>
                <a:cs typeface="Arial"/>
              </a:rPr>
              <a:t>Only the PE array included</a:t>
            </a:r>
          </a:p>
          <a:p>
            <a:r>
              <a:rPr lang="en-US" sz="1200" baseline="30000" dirty="0">
                <a:latin typeface="Bookman Old Style" panose="02050604050505020204" pitchFamily="18" charset="0"/>
                <a:ea typeface="Calibri"/>
                <a:cs typeface="Arial"/>
              </a:rPr>
              <a:t>2 </a:t>
            </a:r>
            <a:r>
              <a:rPr lang="en-US" sz="1200" dirty="0">
                <a:latin typeface="Bookman Old Style" panose="02050604050505020204" pitchFamily="18" charset="0"/>
                <a:ea typeface="Calibri"/>
                <a:cs typeface="Arial"/>
              </a:rPr>
              <a:t>Estimated from published 467 MIPS</a:t>
            </a:r>
          </a:p>
          <a:p>
            <a:r>
              <a:rPr lang="en-US" sz="1200" baseline="30000" dirty="0">
                <a:latin typeface="Bookman Old Style" panose="02050604050505020204" pitchFamily="18" charset="0"/>
                <a:cs typeface="Arial"/>
              </a:rPr>
              <a:t>3</a:t>
            </a:r>
            <a:r>
              <a:rPr lang="en-US" sz="1200" dirty="0">
                <a:latin typeface="Bookman Old Style" panose="02050604050505020204" pitchFamily="18" charset="0"/>
                <a:cs typeface="Arial"/>
              </a:rPr>
              <a:t>Estimated value from experiments</a:t>
            </a:r>
            <a:endParaRPr lang="en-US" sz="1200" dirty="0">
              <a:latin typeface="Bookman Old Style" panose="0205060405050502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8E9FB-2E78-59A5-19F8-28C225BDF352}"/>
              </a:ext>
            </a:extLst>
          </p:cNvPr>
          <p:cNvSpPr txBox="1"/>
          <p:nvPr/>
        </p:nvSpPr>
        <p:spPr>
          <a:xfrm>
            <a:off x="552228" y="642620"/>
            <a:ext cx="622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Bookman Old Style" panose="02050604050505020204" pitchFamily="18" charset="0"/>
              </a:rPr>
              <a:t>PACE has highest power efficiency even at 40nm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A7CFF-5B17-E950-D6B0-A888FD09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41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7F3B-1F3F-4747-BA0A-8D1555FD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 Synthesis on CGRA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C64F4-156E-5946-83EE-F8C21F84D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483" y="929515"/>
            <a:ext cx="11203379" cy="513193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A fertile ground for research</a:t>
            </a:r>
          </a:p>
          <a:p>
            <a:r>
              <a:rPr lang="en-US" sz="2000" dirty="0"/>
              <a:t>Graph Minor (2012): Theoretically optimal based on graph minor modeling</a:t>
            </a:r>
          </a:p>
          <a:p>
            <a:r>
              <a:rPr lang="en-US" sz="2000" dirty="0" err="1"/>
              <a:t>ChordMap</a:t>
            </a:r>
            <a:r>
              <a:rPr lang="en-US" sz="2000" dirty="0"/>
              <a:t> (2020): Streaming dataflow application synthesis</a:t>
            </a:r>
          </a:p>
          <a:p>
            <a:r>
              <a:rPr lang="en-US" sz="2000" dirty="0" err="1"/>
              <a:t>HiMap</a:t>
            </a:r>
            <a:r>
              <a:rPr lang="en-US" sz="2000" dirty="0"/>
              <a:t> (2021), Panorama (2022): Scalable mapping through hierarchical abstractions</a:t>
            </a:r>
          </a:p>
          <a:p>
            <a:r>
              <a:rPr lang="en-US" sz="2000" dirty="0"/>
              <a:t>LISA (2022): Automated compiler synthesis using GNN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B2A61-C53B-6B49-83F1-AFD52CE4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4" y="2997919"/>
            <a:ext cx="3361191" cy="2109576"/>
          </a:xfrm>
          <a:prstGeom prst="rect">
            <a:avLst/>
          </a:prstGeom>
        </p:spPr>
      </p:pic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5AF4A656-9F06-C74F-8054-FA0BE44672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97676"/>
              </p:ext>
            </p:extLst>
          </p:nvPr>
        </p:nvGraphicFramePr>
        <p:xfrm>
          <a:off x="3474911" y="3165408"/>
          <a:ext cx="3868822" cy="1774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096000" imgH="2787650" progId="">
                  <p:embed/>
                </p:oleObj>
              </mc:Choice>
              <mc:Fallback>
                <p:oleObj r:id="rId4" imgW="6096000" imgH="2787650" progId="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5AF4A656-9F06-C74F-8054-FA0BE44672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4911" y="3165408"/>
                        <a:ext cx="3868822" cy="1774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E53C765-3FB1-473D-B483-313CF3DC1B89}"/>
              </a:ext>
            </a:extLst>
          </p:cNvPr>
          <p:cNvSpPr txBox="1"/>
          <p:nvPr/>
        </p:nvSpPr>
        <p:spPr>
          <a:xfrm>
            <a:off x="1380181" y="5601778"/>
            <a:ext cx="8550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ookman Old Style" panose="02050604050505020204" pitchFamily="18" charset="0"/>
              </a:rPr>
              <a:t>Graph Minor Approach for Application Mapping on CGRAs. </a:t>
            </a:r>
            <a:r>
              <a:rPr lang="en-US" sz="12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Best paper award</a:t>
            </a:r>
            <a:r>
              <a:rPr lang="en-US" sz="1200" dirty="0">
                <a:latin typeface="Bookman Old Style" panose="02050604050505020204" pitchFamily="18" charset="0"/>
              </a:rPr>
              <a:t> FPT 2012 </a:t>
            </a:r>
            <a:r>
              <a:rPr lang="en-US" sz="1200" dirty="0">
                <a:latin typeface="Bookman Old Style" panose="02050604050505020204" pitchFamily="18" charset="0"/>
                <a:hlinkClick r:id="rId6"/>
              </a:rPr>
              <a:t>TRETS 2014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</a:p>
          <a:p>
            <a:r>
              <a:rPr lang="en-US" sz="1200" dirty="0" err="1">
                <a:latin typeface="Bookman Old Style" panose="02050604050505020204" pitchFamily="18" charset="0"/>
              </a:rPr>
              <a:t>ChordMap</a:t>
            </a:r>
            <a:r>
              <a:rPr lang="en-US" sz="1200" dirty="0">
                <a:latin typeface="Bookman Old Style" panose="02050604050505020204" pitchFamily="18" charset="0"/>
              </a:rPr>
              <a:t>: Automated Mapping of Streaming Applications onto CGRA. </a:t>
            </a:r>
            <a:r>
              <a:rPr lang="en-US" sz="1200" dirty="0">
                <a:latin typeface="Bookman Old Style" panose="02050604050505020204" pitchFamily="18" charset="0"/>
                <a:hlinkClick r:id="rId7"/>
              </a:rPr>
              <a:t>TCAD 2021</a:t>
            </a:r>
            <a:br>
              <a:rPr lang="en-US" sz="1200" dirty="0">
                <a:latin typeface="Bookman Old Style" panose="02050604050505020204" pitchFamily="18" charset="0"/>
              </a:rPr>
            </a:br>
            <a:r>
              <a:rPr lang="en-US" sz="1200" dirty="0" err="1">
                <a:latin typeface="Bookman Old Style" panose="02050604050505020204" pitchFamily="18" charset="0"/>
              </a:rPr>
              <a:t>HiMap</a:t>
            </a:r>
            <a:r>
              <a:rPr lang="en-US" sz="1200" dirty="0">
                <a:latin typeface="Bookman Old Style" panose="02050604050505020204" pitchFamily="18" charset="0"/>
              </a:rPr>
              <a:t>: Fast and Scalable High-Quality Mapping on CGRA via Hierarchical Abstraction. </a:t>
            </a:r>
            <a:r>
              <a:rPr lang="en-US" sz="1200" dirty="0">
                <a:latin typeface="Bookman Old Style" panose="02050604050505020204" pitchFamily="18" charset="0"/>
                <a:hlinkClick r:id="rId8"/>
              </a:rPr>
              <a:t>DATE 2021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  <a:r>
              <a:rPr lang="en-US" sz="1200" dirty="0">
                <a:latin typeface="Bookman Old Style" panose="02050604050505020204" pitchFamily="18" charset="0"/>
                <a:hlinkClick r:id="rId9"/>
              </a:rPr>
              <a:t>TCAD 2022</a:t>
            </a:r>
            <a:endParaRPr lang="en-US" sz="1200" dirty="0">
              <a:latin typeface="Bookman Old Style" panose="02050604050505020204" pitchFamily="18" charset="0"/>
            </a:endParaRPr>
          </a:p>
          <a:p>
            <a:r>
              <a:rPr lang="en-SG" sz="1200" dirty="0">
                <a:latin typeface="Bookman Old Style" panose="02050604050505020204" pitchFamily="18" charset="0"/>
              </a:rPr>
              <a:t>Panorama: Divide-and-Conquer Approach for Mapping Complex Loop Kernels on CGRA. </a:t>
            </a:r>
            <a:r>
              <a:rPr lang="en-SG" sz="1200" dirty="0">
                <a:latin typeface="Bookman Old Style" panose="02050604050505020204" pitchFamily="18" charset="0"/>
                <a:hlinkClick r:id="rId10"/>
              </a:rPr>
              <a:t>DAC 2022</a:t>
            </a:r>
            <a:br>
              <a:rPr lang="en-US" sz="1200" dirty="0">
                <a:latin typeface="Bookman Old Style" panose="02050604050505020204" pitchFamily="18" charset="0"/>
              </a:rPr>
            </a:br>
            <a:r>
              <a:rPr lang="en-SG" sz="1200" dirty="0">
                <a:latin typeface="Bookman Old Style" panose="02050604050505020204" pitchFamily="18" charset="0"/>
              </a:rPr>
              <a:t>LISA: Graph Neural Network based Portable Mapping on Spatial Accelerators. </a:t>
            </a:r>
            <a:r>
              <a:rPr lang="en-SG" sz="1200" dirty="0">
                <a:latin typeface="Bookman Old Style" panose="02050604050505020204" pitchFamily="18" charset="0"/>
                <a:hlinkClick r:id="rId11"/>
              </a:rPr>
              <a:t>HPCA 2022</a:t>
            </a:r>
            <a:endParaRPr lang="en-SG" sz="1200" dirty="0">
              <a:latin typeface="Bookman Old Style" panose="02050604050505020204" pitchFamily="18" charset="0"/>
            </a:endParaRPr>
          </a:p>
          <a:p>
            <a:r>
              <a:rPr lang="en-US" sz="1200" dirty="0">
                <a:latin typeface="Bookman Old Style" panose="02050604050505020204" pitchFamily="18" charset="0"/>
              </a:rPr>
              <a:t>Rewire: Advancing CGRA Mapping Through a Consolidated Routing Paradigm</a:t>
            </a:r>
            <a:r>
              <a:rPr lang="en-SG" sz="1200" dirty="0">
                <a:latin typeface="Bookman Old Style" panose="02050604050505020204" pitchFamily="18" charset="0"/>
              </a:rPr>
              <a:t>. </a:t>
            </a:r>
            <a:r>
              <a:rPr lang="en-SG" sz="1200" dirty="0">
                <a:latin typeface="Bookman Old Style" panose="02050604050505020204" pitchFamily="18" charset="0"/>
                <a:hlinkClick r:id="rId12"/>
              </a:rPr>
              <a:t>DAC 2025</a:t>
            </a:r>
            <a:endParaRPr lang="en-US" sz="1200" dirty="0">
              <a:latin typeface="Bookman Old Style" panose="0205060405050502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62BE90-3B39-5A4D-8E64-18EAA9F93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4774F1F6-AE38-5BD4-C9A4-F09C12E79B17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002" y="3165407"/>
            <a:ext cx="2224244" cy="1774599"/>
          </a:xfrm>
          <a:prstGeom prst="rect">
            <a:avLst/>
          </a:prstGeom>
        </p:spPr>
      </p:pic>
      <p:pic>
        <p:nvPicPr>
          <p:cNvPr id="10" name="Picture 9" descr="A diagram of a network&#10;&#10;AI-generated content may be incorrect.">
            <a:extLst>
              <a:ext uri="{FF2B5EF4-FFF2-40B4-BE49-F238E27FC236}">
                <a16:creationId xmlns:a16="http://schemas.microsoft.com/office/drawing/2014/main" id="{96C028B4-9041-1591-1B38-36D9C9B84B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4822" y="3533736"/>
            <a:ext cx="2589754" cy="1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71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2A369F-C53C-2A88-88FC-D5E1187B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98" y="1347192"/>
            <a:ext cx="2506581" cy="1510816"/>
          </a:xfrm>
          <a:prstGeom prst="rect">
            <a:avLst/>
          </a:prstGeom>
          <a:ln w="25400">
            <a:noFill/>
          </a:ln>
        </p:spPr>
      </p:pic>
      <p:pic>
        <p:nvPicPr>
          <p:cNvPr id="52" name="Picture 51" descr="Text&#10;&#10;Description automatically generated">
            <a:extLst>
              <a:ext uri="{FF2B5EF4-FFF2-40B4-BE49-F238E27FC236}">
                <a16:creationId xmlns:a16="http://schemas.microsoft.com/office/drawing/2014/main" id="{49A5F671-1C5A-3D2D-E347-7AC79F40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05" y="4657821"/>
            <a:ext cx="2271408" cy="1839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7FE1B-12F3-7B73-6A6F-A6F7D167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83" y="-118997"/>
            <a:ext cx="9092879" cy="851556"/>
          </a:xfrm>
        </p:spPr>
        <p:txBody>
          <a:bodyPr>
            <a:normAutofit fontScale="90000"/>
          </a:bodyPr>
          <a:lstStyle/>
          <a:p>
            <a:r>
              <a:rPr lang="en-SG" dirty="0"/>
              <a:t>NUS </a:t>
            </a:r>
            <a:r>
              <a:rPr lang="en-SG" dirty="0" err="1"/>
              <a:t>Morpher</a:t>
            </a:r>
            <a:r>
              <a:rPr lang="en-SG" dirty="0"/>
              <a:t> Open-Source CGRA Toolchain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61E0B654-EA6F-B340-E0AE-5BE0A35D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10131" y="6763767"/>
            <a:ext cx="474945" cy="365125"/>
          </a:xfrm>
        </p:spPr>
        <p:txBody>
          <a:bodyPr/>
          <a:lstStyle/>
          <a:p>
            <a:fld id="{887B22B3-5045-934B-860D-F97CF8DCB2F4}" type="slidenum">
              <a:rPr lang="en-US" smtClean="0"/>
              <a:t>28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13230D-0CFE-C90E-26A0-0910DD4A5C9D}"/>
              </a:ext>
            </a:extLst>
          </p:cNvPr>
          <p:cNvSpPr txBox="1"/>
          <p:nvPr/>
        </p:nvSpPr>
        <p:spPr>
          <a:xfrm>
            <a:off x="3220271" y="6380265"/>
            <a:ext cx="6607059" cy="369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SG" sz="1800" dirty="0">
                <a:hlinkClick r:id="rId4"/>
              </a:rPr>
              <a:t>https://github.com/ecolab-nus/morpher</a:t>
            </a:r>
            <a:endParaRPr lang="en-SG" sz="18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93D4368-067A-A14C-513B-A79D17508879}"/>
              </a:ext>
            </a:extLst>
          </p:cNvPr>
          <p:cNvGrpSpPr/>
          <p:nvPr/>
        </p:nvGrpSpPr>
        <p:grpSpPr>
          <a:xfrm>
            <a:off x="2510995" y="1329622"/>
            <a:ext cx="3749586" cy="1586518"/>
            <a:chOff x="7580044" y="-198238"/>
            <a:chExt cx="4420668" cy="18801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7FC12FB-0BC9-0082-8FF8-806C0496477D}"/>
                </a:ext>
              </a:extLst>
            </p:cNvPr>
            <p:cNvGrpSpPr/>
            <p:nvPr/>
          </p:nvGrpSpPr>
          <p:grpSpPr>
            <a:xfrm>
              <a:off x="7580044" y="-198238"/>
              <a:ext cx="2048034" cy="1771973"/>
              <a:chOff x="7507123" y="1906132"/>
              <a:chExt cx="2048034" cy="1771973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F118238-69E1-91C6-E538-D4114C7217B7}"/>
                  </a:ext>
                </a:extLst>
              </p:cNvPr>
              <p:cNvSpPr/>
              <p:nvPr/>
            </p:nvSpPr>
            <p:spPr>
              <a:xfrm>
                <a:off x="7894225" y="1906132"/>
                <a:ext cx="1660932" cy="1771973"/>
              </a:xfrm>
              <a:prstGeom prst="rect">
                <a:avLst/>
              </a:prstGeom>
              <a:ln w="412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70418389-5570-AB49-D4A3-7A992475DEBD}"/>
                  </a:ext>
                </a:extLst>
              </p:cNvPr>
              <p:cNvCxnSpPr>
                <a:cxnSpLocks/>
                <a:stCxn id="131" idx="2"/>
                <a:endCxn id="132" idx="0"/>
              </p:cNvCxnSpPr>
              <p:nvPr/>
            </p:nvCxnSpPr>
            <p:spPr>
              <a:xfrm>
                <a:off x="8141225" y="2343475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F0D5B3CF-8C9C-2908-A287-2EFA16979EB7}"/>
                  </a:ext>
                </a:extLst>
              </p:cNvPr>
              <p:cNvCxnSpPr>
                <a:cxnSpLocks/>
                <a:stCxn id="131" idx="3"/>
                <a:endCxn id="133" idx="1"/>
              </p:cNvCxnSpPr>
              <p:nvPr/>
            </p:nvCxnSpPr>
            <p:spPr>
              <a:xfrm>
                <a:off x="8288649" y="2181330"/>
                <a:ext cx="10289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72A026F5-49D4-FD5A-6BB5-A4058248BA85}"/>
                  </a:ext>
                </a:extLst>
              </p:cNvPr>
              <p:cNvCxnSpPr>
                <a:cxnSpLocks/>
                <a:stCxn id="132" idx="3"/>
                <a:endCxn id="134" idx="1"/>
              </p:cNvCxnSpPr>
              <p:nvPr/>
            </p:nvCxnSpPr>
            <p:spPr>
              <a:xfrm>
                <a:off x="8288649" y="2596337"/>
                <a:ext cx="10289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63B4B5E-F6E5-DAC8-F708-0DF493BFA5FA}"/>
                  </a:ext>
                </a:extLst>
              </p:cNvPr>
              <p:cNvCxnSpPr>
                <a:cxnSpLocks/>
                <a:stCxn id="133" idx="2"/>
                <a:endCxn id="134" idx="0"/>
              </p:cNvCxnSpPr>
              <p:nvPr/>
            </p:nvCxnSpPr>
            <p:spPr>
              <a:xfrm>
                <a:off x="8538964" y="2343475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FFDD575C-3030-A119-A1F5-7399FB3EFC4C}"/>
                  </a:ext>
                </a:extLst>
              </p:cNvPr>
              <p:cNvCxnSpPr>
                <a:cxnSpLocks/>
                <a:stCxn id="135" idx="2"/>
                <a:endCxn id="136" idx="0"/>
              </p:cNvCxnSpPr>
              <p:nvPr/>
            </p:nvCxnSpPr>
            <p:spPr>
              <a:xfrm>
                <a:off x="8919810" y="2341125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53A7282-A04B-AFCD-87AE-2A8F2FB8F2BE}"/>
                  </a:ext>
                </a:extLst>
              </p:cNvPr>
              <p:cNvCxnSpPr>
                <a:cxnSpLocks/>
                <a:stCxn id="135" idx="3"/>
                <a:endCxn id="137" idx="1"/>
              </p:cNvCxnSpPr>
              <p:nvPr/>
            </p:nvCxnSpPr>
            <p:spPr>
              <a:xfrm>
                <a:off x="9067234" y="2178980"/>
                <a:ext cx="98283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2684E371-8FA7-4B06-E56F-88B6596CD010}"/>
                  </a:ext>
                </a:extLst>
              </p:cNvPr>
              <p:cNvCxnSpPr>
                <a:cxnSpLocks/>
                <a:stCxn id="136" idx="3"/>
                <a:endCxn id="138" idx="1"/>
              </p:cNvCxnSpPr>
              <p:nvPr/>
            </p:nvCxnSpPr>
            <p:spPr>
              <a:xfrm>
                <a:off x="9067234" y="2593987"/>
                <a:ext cx="98283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297A49B-619E-FCB4-9BD7-AB2CD2A0B905}"/>
                  </a:ext>
                </a:extLst>
              </p:cNvPr>
              <p:cNvCxnSpPr>
                <a:cxnSpLocks/>
                <a:stCxn id="137" idx="2"/>
                <a:endCxn id="138" idx="0"/>
              </p:cNvCxnSpPr>
              <p:nvPr/>
            </p:nvCxnSpPr>
            <p:spPr>
              <a:xfrm>
                <a:off x="9312942" y="2341125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0259DEAD-DF3F-8172-0F1D-66B5F8EE1FAE}"/>
                  </a:ext>
                </a:extLst>
              </p:cNvPr>
              <p:cNvCxnSpPr>
                <a:cxnSpLocks/>
                <a:stCxn id="133" idx="3"/>
                <a:endCxn id="135" idx="1"/>
              </p:cNvCxnSpPr>
              <p:nvPr/>
            </p:nvCxnSpPr>
            <p:spPr>
              <a:xfrm flipV="1">
                <a:off x="8686388" y="2178980"/>
                <a:ext cx="85996" cy="235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C1B8A36B-675F-B5B8-8363-1D207E881AAD}"/>
                  </a:ext>
                </a:extLst>
              </p:cNvPr>
              <p:cNvCxnSpPr>
                <a:cxnSpLocks/>
                <a:stCxn id="134" idx="3"/>
                <a:endCxn id="136" idx="1"/>
              </p:cNvCxnSpPr>
              <p:nvPr/>
            </p:nvCxnSpPr>
            <p:spPr>
              <a:xfrm flipV="1">
                <a:off x="8686388" y="2593987"/>
                <a:ext cx="85996" cy="235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65FA9579-5FFB-8D88-53F5-D30DB1C968F2}"/>
                  </a:ext>
                </a:extLst>
              </p:cNvPr>
              <p:cNvCxnSpPr>
                <a:cxnSpLocks/>
                <a:stCxn id="139" idx="2"/>
                <a:endCxn id="140" idx="0"/>
              </p:cNvCxnSpPr>
              <p:nvPr/>
            </p:nvCxnSpPr>
            <p:spPr>
              <a:xfrm>
                <a:off x="8141225" y="3166441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A4C4D39E-5BA1-29D5-A66F-EB6D62FE256B}"/>
                  </a:ext>
                </a:extLst>
              </p:cNvPr>
              <p:cNvCxnSpPr>
                <a:cxnSpLocks/>
                <a:stCxn id="139" idx="3"/>
                <a:endCxn id="141" idx="1"/>
              </p:cNvCxnSpPr>
              <p:nvPr/>
            </p:nvCxnSpPr>
            <p:spPr>
              <a:xfrm>
                <a:off x="8288649" y="3004296"/>
                <a:ext cx="10289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304C93CB-C5CC-F495-83E1-1DE4220EF15B}"/>
                  </a:ext>
                </a:extLst>
              </p:cNvPr>
              <p:cNvCxnSpPr>
                <a:cxnSpLocks/>
                <a:stCxn id="140" idx="3"/>
                <a:endCxn id="142" idx="1"/>
              </p:cNvCxnSpPr>
              <p:nvPr/>
            </p:nvCxnSpPr>
            <p:spPr>
              <a:xfrm>
                <a:off x="8288649" y="3419302"/>
                <a:ext cx="10289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FA9F6890-1C1A-5DC7-D882-F375446E1ABA}"/>
                  </a:ext>
                </a:extLst>
              </p:cNvPr>
              <p:cNvCxnSpPr>
                <a:cxnSpLocks/>
                <a:stCxn id="141" idx="2"/>
                <a:endCxn id="142" idx="0"/>
              </p:cNvCxnSpPr>
              <p:nvPr/>
            </p:nvCxnSpPr>
            <p:spPr>
              <a:xfrm>
                <a:off x="8538964" y="3166441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682FE6B3-3941-4480-1606-809A6B1284F5}"/>
                  </a:ext>
                </a:extLst>
              </p:cNvPr>
              <p:cNvCxnSpPr>
                <a:cxnSpLocks/>
                <a:stCxn id="143" idx="2"/>
                <a:endCxn id="144" idx="0"/>
              </p:cNvCxnSpPr>
              <p:nvPr/>
            </p:nvCxnSpPr>
            <p:spPr>
              <a:xfrm>
                <a:off x="8919810" y="3164090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2A2016D-94CA-D206-E99F-1B54AF412732}"/>
                  </a:ext>
                </a:extLst>
              </p:cNvPr>
              <p:cNvCxnSpPr>
                <a:cxnSpLocks/>
                <a:stCxn id="143" idx="3"/>
                <a:endCxn id="145" idx="1"/>
              </p:cNvCxnSpPr>
              <p:nvPr/>
            </p:nvCxnSpPr>
            <p:spPr>
              <a:xfrm>
                <a:off x="9067234" y="3001945"/>
                <a:ext cx="98283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799B7FB-10F5-CAB9-96C9-1178A29B169A}"/>
                  </a:ext>
                </a:extLst>
              </p:cNvPr>
              <p:cNvSpPr/>
              <p:nvPr/>
            </p:nvSpPr>
            <p:spPr>
              <a:xfrm>
                <a:off x="7993800" y="2019184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5355B1B-F903-C65C-90E7-71C14E4F461A}"/>
                  </a:ext>
                </a:extLst>
              </p:cNvPr>
              <p:cNvSpPr/>
              <p:nvPr/>
            </p:nvSpPr>
            <p:spPr>
              <a:xfrm>
                <a:off x="7993800" y="2434191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6847CA3-7E19-E38C-F0C9-E40DFD562D2A}"/>
                  </a:ext>
                </a:extLst>
              </p:cNvPr>
              <p:cNvSpPr/>
              <p:nvPr/>
            </p:nvSpPr>
            <p:spPr>
              <a:xfrm>
                <a:off x="8391539" y="2019184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FD721F9-9492-E706-56BB-35D3B2637D49}"/>
                  </a:ext>
                </a:extLst>
              </p:cNvPr>
              <p:cNvSpPr/>
              <p:nvPr/>
            </p:nvSpPr>
            <p:spPr>
              <a:xfrm>
                <a:off x="8391539" y="2434191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032A252-F352-24F6-BD2D-F672BB41E9DB}"/>
                  </a:ext>
                </a:extLst>
              </p:cNvPr>
              <p:cNvSpPr/>
              <p:nvPr/>
            </p:nvSpPr>
            <p:spPr>
              <a:xfrm>
                <a:off x="8772386" y="2016834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49E532E-260B-CE5E-721C-599E421B4317}"/>
                  </a:ext>
                </a:extLst>
              </p:cNvPr>
              <p:cNvSpPr/>
              <p:nvPr/>
            </p:nvSpPr>
            <p:spPr>
              <a:xfrm>
                <a:off x="8772386" y="2431841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29AD016-2C7C-3044-F82A-EC6B7DDA9EBD}"/>
                  </a:ext>
                </a:extLst>
              </p:cNvPr>
              <p:cNvSpPr/>
              <p:nvPr/>
            </p:nvSpPr>
            <p:spPr>
              <a:xfrm>
                <a:off x="9165518" y="2016834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BCDBE73-A8F3-80FA-6F98-E04CAA24E03B}"/>
                  </a:ext>
                </a:extLst>
              </p:cNvPr>
              <p:cNvSpPr/>
              <p:nvPr/>
            </p:nvSpPr>
            <p:spPr>
              <a:xfrm>
                <a:off x="9165518" y="2431841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D45A071-8263-F472-CF06-D6FF7A102F09}"/>
                  </a:ext>
                </a:extLst>
              </p:cNvPr>
              <p:cNvSpPr/>
              <p:nvPr/>
            </p:nvSpPr>
            <p:spPr>
              <a:xfrm>
                <a:off x="7993800" y="2842150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0BA8097-1BC5-8C3D-72A9-2546F1861867}"/>
                  </a:ext>
                </a:extLst>
              </p:cNvPr>
              <p:cNvSpPr/>
              <p:nvPr/>
            </p:nvSpPr>
            <p:spPr>
              <a:xfrm>
                <a:off x="7993800" y="3257157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1EF3864-AEB4-AEBE-0190-5BF2CD0C76D3}"/>
                  </a:ext>
                </a:extLst>
              </p:cNvPr>
              <p:cNvSpPr/>
              <p:nvPr/>
            </p:nvSpPr>
            <p:spPr>
              <a:xfrm>
                <a:off x="8391539" y="2842150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21F9501-F1A1-E57D-6269-4CA02A400202}"/>
                  </a:ext>
                </a:extLst>
              </p:cNvPr>
              <p:cNvSpPr/>
              <p:nvPr/>
            </p:nvSpPr>
            <p:spPr>
              <a:xfrm>
                <a:off x="8391539" y="3257157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056ECE2-0190-2661-7B03-74BC60CC3A2F}"/>
                  </a:ext>
                </a:extLst>
              </p:cNvPr>
              <p:cNvSpPr/>
              <p:nvPr/>
            </p:nvSpPr>
            <p:spPr>
              <a:xfrm>
                <a:off x="8772386" y="2839799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F2CC49C-F564-3D2D-F384-1B6C2CDE6408}"/>
                  </a:ext>
                </a:extLst>
              </p:cNvPr>
              <p:cNvSpPr/>
              <p:nvPr/>
            </p:nvSpPr>
            <p:spPr>
              <a:xfrm>
                <a:off x="8772386" y="3254806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EA088BE-2F32-F4E7-39A8-4D6F613AE6DA}"/>
                  </a:ext>
                </a:extLst>
              </p:cNvPr>
              <p:cNvSpPr/>
              <p:nvPr/>
            </p:nvSpPr>
            <p:spPr>
              <a:xfrm>
                <a:off x="9165518" y="2839799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B8AB601-2E52-7DF6-5939-5FCB2415279E}"/>
                  </a:ext>
                </a:extLst>
              </p:cNvPr>
              <p:cNvSpPr/>
              <p:nvPr/>
            </p:nvSpPr>
            <p:spPr>
              <a:xfrm>
                <a:off x="9165518" y="3254806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/>
                  <a:t>PE</a:t>
                </a: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FC2137E3-60C0-9C30-6766-3C6C29AFC855}"/>
                  </a:ext>
                </a:extLst>
              </p:cNvPr>
              <p:cNvCxnSpPr>
                <a:cxnSpLocks/>
                <a:stCxn id="144" idx="3"/>
                <a:endCxn id="146" idx="1"/>
              </p:cNvCxnSpPr>
              <p:nvPr/>
            </p:nvCxnSpPr>
            <p:spPr>
              <a:xfrm>
                <a:off x="9067234" y="3416952"/>
                <a:ext cx="98283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FF525DC-8885-78A4-96C9-6905F2585FEC}"/>
                  </a:ext>
                </a:extLst>
              </p:cNvPr>
              <p:cNvCxnSpPr>
                <a:cxnSpLocks/>
                <a:stCxn id="145" idx="2"/>
                <a:endCxn id="146" idx="0"/>
              </p:cNvCxnSpPr>
              <p:nvPr/>
            </p:nvCxnSpPr>
            <p:spPr>
              <a:xfrm>
                <a:off x="9312942" y="3164090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A6DC5E34-13E3-FE2B-FD1C-2DC9C335EB87}"/>
                  </a:ext>
                </a:extLst>
              </p:cNvPr>
              <p:cNvCxnSpPr>
                <a:cxnSpLocks/>
                <a:stCxn id="141" idx="3"/>
                <a:endCxn id="143" idx="1"/>
              </p:cNvCxnSpPr>
              <p:nvPr/>
            </p:nvCxnSpPr>
            <p:spPr>
              <a:xfrm flipV="1">
                <a:off x="8686388" y="3001945"/>
                <a:ext cx="85996" cy="235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01147149-7F92-5745-57E2-F3A921892818}"/>
                  </a:ext>
                </a:extLst>
              </p:cNvPr>
              <p:cNvCxnSpPr>
                <a:cxnSpLocks/>
                <a:stCxn id="142" idx="3"/>
                <a:endCxn id="144" idx="1"/>
              </p:cNvCxnSpPr>
              <p:nvPr/>
            </p:nvCxnSpPr>
            <p:spPr>
              <a:xfrm flipV="1">
                <a:off x="8686388" y="3416952"/>
                <a:ext cx="85996" cy="2351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086667AE-B30F-8714-F13B-F300EE1762EE}"/>
                  </a:ext>
                </a:extLst>
              </p:cNvPr>
              <p:cNvCxnSpPr>
                <a:cxnSpLocks/>
                <a:stCxn id="138" idx="2"/>
                <a:endCxn id="145" idx="0"/>
              </p:cNvCxnSpPr>
              <p:nvPr/>
            </p:nvCxnSpPr>
            <p:spPr>
              <a:xfrm>
                <a:off x="9312942" y="2756132"/>
                <a:ext cx="0" cy="83668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04666BD1-43E5-52BB-73AE-42439A26ECFB}"/>
                  </a:ext>
                </a:extLst>
              </p:cNvPr>
              <p:cNvCxnSpPr>
                <a:cxnSpLocks/>
                <a:stCxn id="136" idx="2"/>
                <a:endCxn id="143" idx="0"/>
              </p:cNvCxnSpPr>
              <p:nvPr/>
            </p:nvCxnSpPr>
            <p:spPr>
              <a:xfrm>
                <a:off x="8919810" y="2756132"/>
                <a:ext cx="0" cy="83668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2BA3E764-71CD-E6E6-DBD0-027FB6DFB837}"/>
                  </a:ext>
                </a:extLst>
              </p:cNvPr>
              <p:cNvCxnSpPr>
                <a:cxnSpLocks/>
                <a:stCxn id="134" idx="2"/>
                <a:endCxn id="141" idx="0"/>
              </p:cNvCxnSpPr>
              <p:nvPr/>
            </p:nvCxnSpPr>
            <p:spPr>
              <a:xfrm>
                <a:off x="8538964" y="2758483"/>
                <a:ext cx="0" cy="83668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E1F68FC0-AB04-22F9-625F-AB3749130C58}"/>
                  </a:ext>
                </a:extLst>
              </p:cNvPr>
              <p:cNvCxnSpPr>
                <a:cxnSpLocks/>
                <a:stCxn id="132" idx="2"/>
                <a:endCxn id="139" idx="0"/>
              </p:cNvCxnSpPr>
              <p:nvPr/>
            </p:nvCxnSpPr>
            <p:spPr>
              <a:xfrm>
                <a:off x="8141225" y="2758483"/>
                <a:ext cx="0" cy="83668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141F3E47-3EEA-050F-D915-6DFA086698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4496" y="2187963"/>
                <a:ext cx="233797" cy="617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8253D6E1-D59D-C1A2-E3D7-683705C847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2144" y="2587632"/>
                <a:ext cx="231570" cy="6354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7F807438-D147-6BF7-8593-4E9A814F22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2144" y="3016198"/>
                <a:ext cx="232059" cy="90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25DCDC1E-215F-5248-A2DD-5431474F28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2144" y="3409196"/>
                <a:ext cx="221323" cy="684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0EC198BE-3BE3-AAC0-DF60-DD1EAC8DBCB1}"/>
                  </a:ext>
                </a:extLst>
              </p:cNvPr>
              <p:cNvSpPr/>
              <p:nvPr/>
            </p:nvSpPr>
            <p:spPr>
              <a:xfrm rot="16200000">
                <a:off x="7251148" y="2252783"/>
                <a:ext cx="759324" cy="247373"/>
              </a:xfrm>
              <a:prstGeom prst="rect">
                <a:avLst/>
              </a:prstGeom>
              <a:solidFill>
                <a:schemeClr val="accent3">
                  <a:lumMod val="75000"/>
                  <a:alpha val="91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700"/>
                  <a:t>DATA MEMORY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C222E5A-7B7C-5D50-4DB9-66036B8A8B57}"/>
                </a:ext>
              </a:extLst>
            </p:cNvPr>
            <p:cNvGrpSpPr/>
            <p:nvPr/>
          </p:nvGrpSpPr>
          <p:grpSpPr>
            <a:xfrm>
              <a:off x="9133864" y="-161291"/>
              <a:ext cx="2866848" cy="1843241"/>
              <a:chOff x="9060943" y="1943079"/>
              <a:chExt cx="2866848" cy="1843241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9F80FEF-2E6A-9C92-4096-004C9C605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68543" y="1943079"/>
                <a:ext cx="937331" cy="901762"/>
              </a:xfrm>
              <a:prstGeom prst="line">
                <a:avLst/>
              </a:prstGeom>
              <a:ln w="349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B190E65-2254-33EF-88CB-06B542AC0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0943" y="3162152"/>
                <a:ext cx="936041" cy="620904"/>
              </a:xfrm>
              <a:prstGeom prst="line">
                <a:avLst/>
              </a:prstGeom>
              <a:ln w="349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A25C2CC-9206-A9EA-06B8-2BBFD742C2C2}"/>
                  </a:ext>
                </a:extLst>
              </p:cNvPr>
              <p:cNvSpPr/>
              <p:nvPr/>
            </p:nvSpPr>
            <p:spPr>
              <a:xfrm>
                <a:off x="10035585" y="1952562"/>
                <a:ext cx="1613807" cy="1833758"/>
              </a:xfrm>
              <a:prstGeom prst="rect">
                <a:avLst/>
              </a:prstGeom>
              <a:ln w="412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000"/>
                  <a:t> 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5AA84A4-74FF-CBE0-C864-66E4C2BB9D6C}"/>
                  </a:ext>
                </a:extLst>
              </p:cNvPr>
              <p:cNvSpPr/>
              <p:nvPr/>
            </p:nvSpPr>
            <p:spPr>
              <a:xfrm rot="5400000">
                <a:off x="10776710" y="1388857"/>
                <a:ext cx="162991" cy="14172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algn="ctr"/>
                <a:r>
                  <a:rPr lang="en-SG" sz="1050">
                    <a:solidFill>
                      <a:schemeClr val="tx1"/>
                    </a:solidFill>
                  </a:rPr>
                  <a:t>Config. Memory</a:t>
                </a:r>
                <a:endParaRPr lang="en-SG" sz="1050" baseline="-250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lowchart: Manual Operation 66">
                <a:extLst>
                  <a:ext uri="{FF2B5EF4-FFF2-40B4-BE49-F238E27FC236}">
                    <a16:creationId xmlns:a16="http://schemas.microsoft.com/office/drawing/2014/main" id="{D5F79AD3-99E6-955C-EF1F-25EA0414F711}"/>
                  </a:ext>
                </a:extLst>
              </p:cNvPr>
              <p:cNvSpPr/>
              <p:nvPr/>
            </p:nvSpPr>
            <p:spPr>
              <a:xfrm rot="16200000">
                <a:off x="10553261" y="2544884"/>
                <a:ext cx="575177" cy="43858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8115 w 10000"/>
                  <a:gd name="connsiteY1" fmla="*/ 13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2000 w 10000"/>
                  <a:gd name="connsiteY4" fmla="*/ 10000 h 10000"/>
                  <a:gd name="connsiteX5" fmla="*/ 0 w 10000"/>
                  <a:gd name="connsiteY5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8115" y="13"/>
                    </a:lnTo>
                    <a:lnTo>
                      <a:pt x="10000" y="0"/>
                    </a:lnTo>
                    <a:lnTo>
                      <a:pt x="8000" y="10000"/>
                    </a:lnTo>
                    <a:lnTo>
                      <a:pt x="200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33C1-34FA-C055-0B44-9C9182F58B6B}"/>
                  </a:ext>
                </a:extLst>
              </p:cNvPr>
              <p:cNvSpPr/>
              <p:nvPr/>
            </p:nvSpPr>
            <p:spPr>
              <a:xfrm>
                <a:off x="10684298" y="3151247"/>
                <a:ext cx="280728" cy="37286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>
                    <a:solidFill>
                      <a:schemeClr val="tx1"/>
                    </a:solidFill>
                  </a:rPr>
                  <a:t>RF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BB8DF69-3871-112D-7F8A-5EB7756E51CD}"/>
                  </a:ext>
                </a:extLst>
              </p:cNvPr>
              <p:cNvSpPr/>
              <p:nvPr/>
            </p:nvSpPr>
            <p:spPr>
              <a:xfrm rot="5400000">
                <a:off x="9531470" y="2852065"/>
                <a:ext cx="1301833" cy="21217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>
                    <a:solidFill>
                      <a:schemeClr val="tx1"/>
                    </a:solidFill>
                  </a:rPr>
                  <a:t>Switch</a:t>
                </a:r>
                <a:endParaRPr lang="en-SG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69F9EF4-84CB-5F89-0180-00F0AEFFF9E3}"/>
                  </a:ext>
                </a:extLst>
              </p:cNvPr>
              <p:cNvSpPr/>
              <p:nvPr/>
            </p:nvSpPr>
            <p:spPr>
              <a:xfrm>
                <a:off x="9732420" y="2399009"/>
                <a:ext cx="239850" cy="23679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>
                    <a:solidFill>
                      <a:schemeClr val="tx1"/>
                    </a:solidFill>
                  </a:rPr>
                  <a:t>N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058BD81-71B0-2B8F-7F52-725F977C89E4}"/>
                  </a:ext>
                </a:extLst>
              </p:cNvPr>
              <p:cNvSpPr/>
              <p:nvPr/>
            </p:nvSpPr>
            <p:spPr>
              <a:xfrm>
                <a:off x="9735580" y="2716319"/>
                <a:ext cx="239850" cy="23679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448385F-8C96-BFE1-F4AD-E11FF83BF4EA}"/>
                  </a:ext>
                </a:extLst>
              </p:cNvPr>
              <p:cNvSpPr/>
              <p:nvPr/>
            </p:nvSpPr>
            <p:spPr>
              <a:xfrm>
                <a:off x="9735580" y="3033754"/>
                <a:ext cx="239850" cy="23679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A50BF31-34C4-650E-774A-EA4318B025FA}"/>
                  </a:ext>
                </a:extLst>
              </p:cNvPr>
              <p:cNvSpPr/>
              <p:nvPr/>
            </p:nvSpPr>
            <p:spPr>
              <a:xfrm>
                <a:off x="9739615" y="3358386"/>
                <a:ext cx="239850" cy="23679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>
                    <a:solidFill>
                      <a:schemeClr val="tx1"/>
                    </a:solidFill>
                  </a:rPr>
                  <a:t>S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872D865-57BB-9802-AF6F-414197877C22}"/>
                  </a:ext>
                </a:extLst>
              </p:cNvPr>
              <p:cNvGrpSpPr/>
              <p:nvPr/>
            </p:nvGrpSpPr>
            <p:grpSpPr>
              <a:xfrm rot="16200000">
                <a:off x="9538939" y="2939654"/>
                <a:ext cx="985010" cy="113620"/>
                <a:chOff x="8571078" y="1836800"/>
                <a:chExt cx="1881110" cy="231491"/>
              </a:xfrm>
            </p:grpSpPr>
            <p:cxnSp>
              <p:nvCxnSpPr>
                <p:cNvPr id="110" name="Connector: Elbow 188">
                  <a:extLst>
                    <a:ext uri="{FF2B5EF4-FFF2-40B4-BE49-F238E27FC236}">
                      <a16:creationId xmlns:a16="http://schemas.microsoft.com/office/drawing/2014/main" id="{2FE701EF-0AAB-03BA-4347-A81602F6A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469227" y="1962252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onnector: Elbow 189">
                  <a:extLst>
                    <a:ext uri="{FF2B5EF4-FFF2-40B4-BE49-F238E27FC236}">
                      <a16:creationId xmlns:a16="http://schemas.microsoft.com/office/drawing/2014/main" id="{8B25D02B-0078-1F07-FAB7-DFF3A690B5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088103" y="1948492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onnector: Elbow 190">
                  <a:extLst>
                    <a:ext uri="{FF2B5EF4-FFF2-40B4-BE49-F238E27FC236}">
                      <a16:creationId xmlns:a16="http://schemas.microsoft.com/office/drawing/2014/main" id="{18AC3083-9FB4-24A6-3DC7-BBE4C15C46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717798" y="1963597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Connector: Elbow 191">
                  <a:extLst>
                    <a:ext uri="{FF2B5EF4-FFF2-40B4-BE49-F238E27FC236}">
                      <a16:creationId xmlns:a16="http://schemas.microsoft.com/office/drawing/2014/main" id="{7515DA6B-CBBD-4EF3-A6BC-224B2723E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0347493" y="1938651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5B0BECA-DD03-868F-0D73-D5DD49D0E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2763" y="2178980"/>
                <a:ext cx="0" cy="1282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98CCFDEA-F123-5229-383E-D8852E34D390}"/>
                  </a:ext>
                </a:extLst>
              </p:cNvPr>
              <p:cNvCxnSpPr>
                <a:cxnSpLocks/>
                <a:stCxn id="65" idx="3"/>
              </p:cNvCxnSpPr>
              <p:nvPr/>
            </p:nvCxnSpPr>
            <p:spPr>
              <a:xfrm>
                <a:off x="10858206" y="2178980"/>
                <a:ext cx="0" cy="376323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0C0C197-7239-58B6-AE1A-996936C9C8A6}"/>
                  </a:ext>
                </a:extLst>
              </p:cNvPr>
              <p:cNvSpPr/>
              <p:nvPr/>
            </p:nvSpPr>
            <p:spPr>
              <a:xfrm rot="5400000">
                <a:off x="10822975" y="2847021"/>
                <a:ext cx="1301833" cy="21217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200">
                    <a:solidFill>
                      <a:schemeClr val="tx1"/>
                    </a:solidFill>
                  </a:rPr>
                  <a:t>Switch</a:t>
                </a:r>
                <a:endParaRPr lang="en-SG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3B2F0C1-D4B8-4E60-06B0-958FEEBD3251}"/>
                  </a:ext>
                </a:extLst>
              </p:cNvPr>
              <p:cNvGrpSpPr/>
              <p:nvPr/>
            </p:nvGrpSpPr>
            <p:grpSpPr>
              <a:xfrm>
                <a:off x="11680746" y="2387416"/>
                <a:ext cx="247045" cy="1196167"/>
                <a:chOff x="11285152" y="2307567"/>
                <a:chExt cx="503331" cy="2284363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B444AEC-46A4-16C5-F26A-93EBF05AA03F}"/>
                    </a:ext>
                  </a:extLst>
                </p:cNvPr>
                <p:cNvSpPr/>
                <p:nvPr/>
              </p:nvSpPr>
              <p:spPr>
                <a:xfrm>
                  <a:off x="11285152" y="2307567"/>
                  <a:ext cx="488673" cy="45220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SG" sz="1200">
                      <a:solidFill>
                        <a:schemeClr val="tx1"/>
                      </a:solidFill>
                    </a:rPr>
                    <a:t>N</a:t>
                  </a: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A1769-E936-85AE-BF29-CDE5A9D19572}"/>
                    </a:ext>
                  </a:extLst>
                </p:cNvPr>
                <p:cNvSpPr/>
                <p:nvPr/>
              </p:nvSpPr>
              <p:spPr>
                <a:xfrm>
                  <a:off x="11291590" y="2913548"/>
                  <a:ext cx="488673" cy="45220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SG" sz="1200">
                      <a:solidFill>
                        <a:schemeClr val="tx1"/>
                      </a:solidFill>
                    </a:rPr>
                    <a:t>E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45C7EB3-598D-D31E-2238-94D69082A748}"/>
                    </a:ext>
                  </a:extLst>
                </p:cNvPr>
                <p:cNvSpPr/>
                <p:nvPr/>
              </p:nvSpPr>
              <p:spPr>
                <a:xfrm>
                  <a:off x="11291590" y="3519763"/>
                  <a:ext cx="488673" cy="45220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SG" sz="1200">
                      <a:solidFill>
                        <a:schemeClr val="tx1"/>
                      </a:solidFill>
                    </a:rPr>
                    <a:t>W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48B9E83A-5780-9C3F-731C-1B6A728915DD}"/>
                    </a:ext>
                  </a:extLst>
                </p:cNvPr>
                <p:cNvSpPr/>
                <p:nvPr/>
              </p:nvSpPr>
              <p:spPr>
                <a:xfrm>
                  <a:off x="11299810" y="4139723"/>
                  <a:ext cx="488673" cy="45220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SG" sz="120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2B8EFAF-89D8-91C4-EB2E-AC28CA0A645A}"/>
                  </a:ext>
                </a:extLst>
              </p:cNvPr>
              <p:cNvGrpSpPr/>
              <p:nvPr/>
            </p:nvGrpSpPr>
            <p:grpSpPr>
              <a:xfrm rot="16200000">
                <a:off x="11138675" y="2923513"/>
                <a:ext cx="985010" cy="113620"/>
                <a:chOff x="8571078" y="1836800"/>
                <a:chExt cx="1881110" cy="231491"/>
              </a:xfrm>
            </p:grpSpPr>
            <p:cxnSp>
              <p:nvCxnSpPr>
                <p:cNvPr id="102" name="Connector: Elbow 180">
                  <a:extLst>
                    <a:ext uri="{FF2B5EF4-FFF2-40B4-BE49-F238E27FC236}">
                      <a16:creationId xmlns:a16="http://schemas.microsoft.com/office/drawing/2014/main" id="{A6B1CA3C-6865-069D-D077-64B3D2077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469227" y="1962252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or: Elbow 181">
                  <a:extLst>
                    <a:ext uri="{FF2B5EF4-FFF2-40B4-BE49-F238E27FC236}">
                      <a16:creationId xmlns:a16="http://schemas.microsoft.com/office/drawing/2014/main" id="{4AA31A76-CC35-D516-76B6-7076D8C78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088103" y="1948492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Connector: Elbow 182">
                  <a:extLst>
                    <a:ext uri="{FF2B5EF4-FFF2-40B4-BE49-F238E27FC236}">
                      <a16:creationId xmlns:a16="http://schemas.microsoft.com/office/drawing/2014/main" id="{7A42C3FC-8B02-BFF6-3715-AD334DB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717798" y="1963597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nector: Elbow 183">
                  <a:extLst>
                    <a:ext uri="{FF2B5EF4-FFF2-40B4-BE49-F238E27FC236}">
                      <a16:creationId xmlns:a16="http://schemas.microsoft.com/office/drawing/2014/main" id="{49743852-FA09-BD87-D433-24670D80AA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0347493" y="1938651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Flowchart: Delay 157">
                <a:extLst>
                  <a:ext uri="{FF2B5EF4-FFF2-40B4-BE49-F238E27FC236}">
                    <a16:creationId xmlns:a16="http://schemas.microsoft.com/office/drawing/2014/main" id="{FC848F97-2B8C-F60D-A880-5AA54AC9133A}"/>
                  </a:ext>
                </a:extLst>
              </p:cNvPr>
              <p:cNvSpPr/>
              <p:nvPr/>
            </p:nvSpPr>
            <p:spPr>
              <a:xfrm>
                <a:off x="11061187" y="2731672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80" name="Flowchart: Delay 158">
                <a:extLst>
                  <a:ext uri="{FF2B5EF4-FFF2-40B4-BE49-F238E27FC236}">
                    <a16:creationId xmlns:a16="http://schemas.microsoft.com/office/drawing/2014/main" id="{99B17B33-CFD0-E401-5305-89D5ACBA4D61}"/>
                  </a:ext>
                </a:extLst>
              </p:cNvPr>
              <p:cNvSpPr/>
              <p:nvPr/>
            </p:nvSpPr>
            <p:spPr>
              <a:xfrm>
                <a:off x="10620523" y="2586880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81" name="Flowchart: Delay 159">
                <a:extLst>
                  <a:ext uri="{FF2B5EF4-FFF2-40B4-BE49-F238E27FC236}">
                    <a16:creationId xmlns:a16="http://schemas.microsoft.com/office/drawing/2014/main" id="{B92C256C-3B93-68BB-3930-D7C394BF7601}"/>
                  </a:ext>
                </a:extLst>
              </p:cNvPr>
              <p:cNvSpPr/>
              <p:nvPr/>
            </p:nvSpPr>
            <p:spPr>
              <a:xfrm>
                <a:off x="10620523" y="2878957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82" name="Flowchart: Delay 160">
                <a:extLst>
                  <a:ext uri="{FF2B5EF4-FFF2-40B4-BE49-F238E27FC236}">
                    <a16:creationId xmlns:a16="http://schemas.microsoft.com/office/drawing/2014/main" id="{251965EE-3310-2ADD-155A-7923FE557848}"/>
                  </a:ext>
                </a:extLst>
              </p:cNvPr>
              <p:cNvSpPr/>
              <p:nvPr/>
            </p:nvSpPr>
            <p:spPr>
              <a:xfrm>
                <a:off x="10966072" y="3288759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83" name="Flowchart: Delay 161">
                <a:extLst>
                  <a:ext uri="{FF2B5EF4-FFF2-40B4-BE49-F238E27FC236}">
                    <a16:creationId xmlns:a16="http://schemas.microsoft.com/office/drawing/2014/main" id="{5E7291BE-044B-88C7-373F-4126675F12C9}"/>
                  </a:ext>
                </a:extLst>
              </p:cNvPr>
              <p:cNvSpPr/>
              <p:nvPr/>
            </p:nvSpPr>
            <p:spPr>
              <a:xfrm>
                <a:off x="10683699" y="3288759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1000"/>
                  <a:t>`</a:t>
                </a:r>
              </a:p>
            </p:txBody>
          </p:sp>
          <p:sp>
            <p:nvSpPr>
              <p:cNvPr id="84" name="Flowchart: Delay 162">
                <a:extLst>
                  <a:ext uri="{FF2B5EF4-FFF2-40B4-BE49-F238E27FC236}">
                    <a16:creationId xmlns:a16="http://schemas.microsoft.com/office/drawing/2014/main" id="{984B6B39-0C78-362B-DE1B-9176C5A1149F}"/>
                  </a:ext>
                </a:extLst>
              </p:cNvPr>
              <p:cNvSpPr/>
              <p:nvPr/>
            </p:nvSpPr>
            <p:spPr>
              <a:xfrm>
                <a:off x="10291457" y="2586880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85" name="Flowchart: Delay 163">
                <a:extLst>
                  <a:ext uri="{FF2B5EF4-FFF2-40B4-BE49-F238E27FC236}">
                    <a16:creationId xmlns:a16="http://schemas.microsoft.com/office/drawing/2014/main" id="{E8573BDD-DAA2-FBC8-9758-F737944E711E}"/>
                  </a:ext>
                </a:extLst>
              </p:cNvPr>
              <p:cNvSpPr/>
              <p:nvPr/>
            </p:nvSpPr>
            <p:spPr>
              <a:xfrm>
                <a:off x="10291457" y="2878957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86" name="Flowchart: Delay 164">
                <a:extLst>
                  <a:ext uri="{FF2B5EF4-FFF2-40B4-BE49-F238E27FC236}">
                    <a16:creationId xmlns:a16="http://schemas.microsoft.com/office/drawing/2014/main" id="{284E4A91-D078-DAAD-749E-3623AA4621FD}"/>
                  </a:ext>
                </a:extLst>
              </p:cNvPr>
              <p:cNvSpPr/>
              <p:nvPr/>
            </p:nvSpPr>
            <p:spPr>
              <a:xfrm>
                <a:off x="10291457" y="3288759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85FCD6B6-ACA5-47B7-1F84-EC49E5AA60E0}"/>
                  </a:ext>
                </a:extLst>
              </p:cNvPr>
              <p:cNvCxnSpPr>
                <a:cxnSpLocks/>
                <a:stCxn id="84" idx="3"/>
                <a:endCxn id="80" idx="1"/>
              </p:cNvCxnSpPr>
              <p:nvPr/>
            </p:nvCxnSpPr>
            <p:spPr>
              <a:xfrm>
                <a:off x="10313897" y="2611339"/>
                <a:ext cx="306626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8B6AEB6A-473F-98A3-9880-1E0E10D49868}"/>
                  </a:ext>
                </a:extLst>
              </p:cNvPr>
              <p:cNvCxnSpPr>
                <a:cxnSpLocks/>
                <a:stCxn id="85" idx="3"/>
                <a:endCxn id="81" idx="1"/>
              </p:cNvCxnSpPr>
              <p:nvPr/>
            </p:nvCxnSpPr>
            <p:spPr>
              <a:xfrm>
                <a:off x="10313896" y="2903417"/>
                <a:ext cx="30662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826259CB-AA8A-0EDA-BF42-4D3B7DA7714D}"/>
                  </a:ext>
                </a:extLst>
              </p:cNvPr>
              <p:cNvCxnSpPr>
                <a:cxnSpLocks/>
                <a:stCxn id="86" idx="3"/>
                <a:endCxn id="83" idx="1"/>
              </p:cNvCxnSpPr>
              <p:nvPr/>
            </p:nvCxnSpPr>
            <p:spPr>
              <a:xfrm>
                <a:off x="10313896" y="3313219"/>
                <a:ext cx="3698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F9FB33DE-41FC-DE3F-3143-8B254F3DC42D}"/>
                  </a:ext>
                </a:extLst>
              </p:cNvPr>
              <p:cNvCxnSpPr>
                <a:cxnSpLocks/>
                <a:endCxn id="92" idx="1"/>
              </p:cNvCxnSpPr>
              <p:nvPr/>
            </p:nvCxnSpPr>
            <p:spPr>
              <a:xfrm flipV="1">
                <a:off x="10988512" y="3313219"/>
                <a:ext cx="380086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7F605AB-5528-6564-A7B3-0F20DCFC57A9}"/>
                  </a:ext>
                </a:extLst>
              </p:cNvPr>
              <p:cNvCxnSpPr>
                <a:cxnSpLocks/>
                <a:stCxn id="79" idx="3"/>
                <a:endCxn id="93" idx="1"/>
              </p:cNvCxnSpPr>
              <p:nvPr/>
            </p:nvCxnSpPr>
            <p:spPr>
              <a:xfrm>
                <a:off x="11083626" y="2756132"/>
                <a:ext cx="28497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Flowchart: Delay 170">
                <a:extLst>
                  <a:ext uri="{FF2B5EF4-FFF2-40B4-BE49-F238E27FC236}">
                    <a16:creationId xmlns:a16="http://schemas.microsoft.com/office/drawing/2014/main" id="{BB04E73B-C35F-D7DC-7B28-394450A09005}"/>
                  </a:ext>
                </a:extLst>
              </p:cNvPr>
              <p:cNvSpPr/>
              <p:nvPr/>
            </p:nvSpPr>
            <p:spPr>
              <a:xfrm>
                <a:off x="11368599" y="3288759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93" name="Flowchart: Delay 171">
                <a:extLst>
                  <a:ext uri="{FF2B5EF4-FFF2-40B4-BE49-F238E27FC236}">
                    <a16:creationId xmlns:a16="http://schemas.microsoft.com/office/drawing/2014/main" id="{309A5097-2700-155E-26F7-4DC03395D571}"/>
                  </a:ext>
                </a:extLst>
              </p:cNvPr>
              <p:cNvSpPr/>
              <p:nvPr/>
            </p:nvSpPr>
            <p:spPr>
              <a:xfrm>
                <a:off x="11368599" y="2731672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94" name="Flowchart: Delay 172">
                <a:extLst>
                  <a:ext uri="{FF2B5EF4-FFF2-40B4-BE49-F238E27FC236}">
                    <a16:creationId xmlns:a16="http://schemas.microsoft.com/office/drawing/2014/main" id="{200D5EBC-CC90-7542-15CE-27223742D2EA}"/>
                  </a:ext>
                </a:extLst>
              </p:cNvPr>
              <p:cNvSpPr/>
              <p:nvPr/>
            </p:nvSpPr>
            <p:spPr>
              <a:xfrm rot="16200000">
                <a:off x="10165106" y="3574584"/>
                <a:ext cx="23940" cy="45854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sp>
            <p:nvSpPr>
              <p:cNvPr id="95" name="Flowchart: Delay 173">
                <a:extLst>
                  <a:ext uri="{FF2B5EF4-FFF2-40B4-BE49-F238E27FC236}">
                    <a16:creationId xmlns:a16="http://schemas.microsoft.com/office/drawing/2014/main" id="{AB639DBE-E5FE-B9B4-191C-F31D1AC46C74}"/>
                  </a:ext>
                </a:extLst>
              </p:cNvPr>
              <p:cNvSpPr/>
              <p:nvPr/>
            </p:nvSpPr>
            <p:spPr>
              <a:xfrm rot="5400000">
                <a:off x="10164796" y="2296280"/>
                <a:ext cx="23940" cy="45854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SG" sz="1000"/>
              </a:p>
            </p:txBody>
          </p:sp>
          <p:cxnSp>
            <p:nvCxnSpPr>
              <p:cNvPr id="96" name="Connector: Elbow 174">
                <a:extLst>
                  <a:ext uri="{FF2B5EF4-FFF2-40B4-BE49-F238E27FC236}">
                    <a16:creationId xmlns:a16="http://schemas.microsoft.com/office/drawing/2014/main" id="{5B16C0B9-5A78-6476-E2C4-C88D4A054663}"/>
                  </a:ext>
                </a:extLst>
              </p:cNvPr>
              <p:cNvCxnSpPr>
                <a:cxnSpLocks/>
                <a:stCxn id="79" idx="3"/>
                <a:endCxn id="95" idx="1"/>
              </p:cNvCxnSpPr>
              <p:nvPr/>
            </p:nvCxnSpPr>
            <p:spPr>
              <a:xfrm flipH="1" flipV="1">
                <a:off x="10176767" y="2307238"/>
                <a:ext cx="906860" cy="448895"/>
              </a:xfrm>
              <a:prstGeom prst="bentConnector4">
                <a:avLst>
                  <a:gd name="adj1" fmla="val -12372"/>
                  <a:gd name="adj2" fmla="val 114139"/>
                </a:avLst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Connector: Elbow 175">
                <a:extLst>
                  <a:ext uri="{FF2B5EF4-FFF2-40B4-BE49-F238E27FC236}">
                    <a16:creationId xmlns:a16="http://schemas.microsoft.com/office/drawing/2014/main" id="{DBB63DF3-D9FA-12CC-C747-F233705DB09E}"/>
                  </a:ext>
                </a:extLst>
              </p:cNvPr>
              <p:cNvCxnSpPr>
                <a:cxnSpLocks/>
                <a:stCxn id="82" idx="3"/>
                <a:endCxn id="94" idx="1"/>
              </p:cNvCxnSpPr>
              <p:nvPr/>
            </p:nvCxnSpPr>
            <p:spPr>
              <a:xfrm flipH="1">
                <a:off x="10177076" y="3313219"/>
                <a:ext cx="811436" cy="296262"/>
              </a:xfrm>
              <a:prstGeom prst="bentConnector4">
                <a:avLst>
                  <a:gd name="adj1" fmla="val -24070"/>
                  <a:gd name="adj2" fmla="val 135144"/>
                </a:avLst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2BAA038-4EF3-46D6-D83D-73AD2445B1EA}"/>
                  </a:ext>
                </a:extLst>
              </p:cNvPr>
              <p:cNvCxnSpPr>
                <a:cxnSpLocks/>
                <a:endCxn id="76" idx="1"/>
              </p:cNvCxnSpPr>
              <p:nvPr/>
            </p:nvCxnSpPr>
            <p:spPr>
              <a:xfrm>
                <a:off x="11473892" y="2178980"/>
                <a:ext cx="0" cy="12321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3E23B74-2345-E3D2-CB5E-197E6968B913}"/>
                  </a:ext>
                </a:extLst>
              </p:cNvPr>
              <p:cNvSpPr txBox="1"/>
              <p:nvPr/>
            </p:nvSpPr>
            <p:spPr>
              <a:xfrm>
                <a:off x="10701434" y="2664014"/>
                <a:ext cx="258859" cy="164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1000"/>
                  <a:t>ALU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90AD1E6-2DC2-0A38-D4BF-614401F01DAF}"/>
                  </a:ext>
                </a:extLst>
              </p:cNvPr>
              <p:cNvSpPr/>
              <p:nvPr/>
            </p:nvSpPr>
            <p:spPr>
              <a:xfrm>
                <a:off x="10424153" y="2581341"/>
                <a:ext cx="126959" cy="4891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600"/>
                  <a:t>R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FEFFA68-44FC-1CAA-DEBE-1B897709F72B}"/>
                  </a:ext>
                </a:extLst>
              </p:cNvPr>
              <p:cNvSpPr/>
              <p:nvPr/>
            </p:nvSpPr>
            <p:spPr>
              <a:xfrm>
                <a:off x="10426711" y="2870393"/>
                <a:ext cx="126959" cy="4891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SG" sz="600"/>
                  <a:t>R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043A59F-C946-84FC-A721-9960614C17C6}"/>
                </a:ext>
              </a:extLst>
            </p:cNvPr>
            <p:cNvSpPr/>
            <p:nvPr/>
          </p:nvSpPr>
          <p:spPr>
            <a:xfrm rot="16200000">
              <a:off x="7333988" y="948184"/>
              <a:ext cx="759324" cy="247373"/>
            </a:xfrm>
            <a:prstGeom prst="rect">
              <a:avLst/>
            </a:prstGeom>
            <a:solidFill>
              <a:schemeClr val="accent3">
                <a:lumMod val="75000"/>
                <a:alpha val="91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SG" sz="700"/>
                <a:t>DATA MEMORY</a:t>
              </a:r>
            </a:p>
          </p:txBody>
        </p:sp>
      </p:grpSp>
      <p:pic>
        <p:nvPicPr>
          <p:cNvPr id="3" name="Picture 5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BBB429A-AC09-09F7-76A6-CD87F6BA3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8825" y="3474269"/>
            <a:ext cx="1276350" cy="1581150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DAF6EA6-F0DF-DDB5-66E8-74499B962CDD}"/>
              </a:ext>
            </a:extLst>
          </p:cNvPr>
          <p:cNvGrpSpPr/>
          <p:nvPr/>
        </p:nvGrpSpPr>
        <p:grpSpPr>
          <a:xfrm>
            <a:off x="2812953" y="2781421"/>
            <a:ext cx="7442967" cy="3353407"/>
            <a:chOff x="2519877" y="2502174"/>
            <a:chExt cx="7442967" cy="335340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150DC6F-DF24-1268-71E0-65D0AFD35D75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7628027" y="4143673"/>
              <a:ext cx="2385" cy="300231"/>
            </a:xfrm>
            <a:prstGeom prst="straightConnector1">
              <a:avLst/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0504C0D8-51BF-A766-AC23-CD45858B4F5F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>
            <a:xfrm flipV="1">
              <a:off x="4179417" y="3690357"/>
              <a:ext cx="239949" cy="502064"/>
            </a:xfrm>
            <a:prstGeom prst="bentConnector3">
              <a:avLst>
                <a:gd name="adj1" fmla="val 42134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5FF2F325-EAB1-F02F-8AE0-4C32ECD3F485}"/>
                </a:ext>
              </a:extLst>
            </p:cNvPr>
            <p:cNvCxnSpPr>
              <a:cxnSpLocks/>
              <a:stCxn id="18" idx="3"/>
              <a:endCxn id="24" idx="1"/>
            </p:cNvCxnSpPr>
            <p:nvPr/>
          </p:nvCxnSpPr>
          <p:spPr>
            <a:xfrm>
              <a:off x="4179417" y="4192421"/>
              <a:ext cx="228154" cy="509404"/>
            </a:xfrm>
            <a:prstGeom prst="bentConnector3">
              <a:avLst>
                <a:gd name="adj1" fmla="val 45864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1692CD62-31F9-0FAD-417D-C2156BA971E5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6661477" y="3407146"/>
              <a:ext cx="361328" cy="365077"/>
            </a:xfrm>
            <a:prstGeom prst="bentConnector3">
              <a:avLst>
                <a:gd name="adj1" fmla="val 54571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728ED3B6-2EED-9AA8-7B6B-400651DEDCD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6665634" y="3772222"/>
              <a:ext cx="357171" cy="227642"/>
            </a:xfrm>
            <a:prstGeom prst="bentConnector3">
              <a:avLst>
                <a:gd name="adj1" fmla="val 51679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43BCC6-FB90-957C-D0C3-140C3C94285A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7627516" y="2992325"/>
              <a:ext cx="511" cy="408447"/>
            </a:xfrm>
            <a:prstGeom prst="straightConnector1">
              <a:avLst/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B460479E-8644-6C94-EE37-B4D8997EF276}"/>
                </a:ext>
              </a:extLst>
            </p:cNvPr>
            <p:cNvCxnSpPr>
              <a:cxnSpLocks/>
              <a:stCxn id="21" idx="3"/>
              <a:endCxn id="27" idx="1"/>
            </p:cNvCxnSpPr>
            <p:nvPr/>
          </p:nvCxnSpPr>
          <p:spPr>
            <a:xfrm>
              <a:off x="5425982" y="3690357"/>
              <a:ext cx="234167" cy="309507"/>
            </a:xfrm>
            <a:prstGeom prst="bentConnector3">
              <a:avLst>
                <a:gd name="adj1" fmla="val 50000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C52E2A5-1F18-CF3A-07AF-07D47E8F192E}"/>
                </a:ext>
              </a:extLst>
            </p:cNvPr>
            <p:cNvCxnSpPr>
              <a:cxnSpLocks/>
              <a:stCxn id="28" idx="2"/>
              <a:endCxn id="46" idx="0"/>
            </p:cNvCxnSpPr>
            <p:nvPr/>
          </p:nvCxnSpPr>
          <p:spPr>
            <a:xfrm rot="16200000" flipH="1">
              <a:off x="6514011" y="4588936"/>
              <a:ext cx="427385" cy="1118651"/>
            </a:xfrm>
            <a:prstGeom prst="bentConnector3">
              <a:avLst>
                <a:gd name="adj1" fmla="val 36456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4D565680-8A92-B5A3-CA8C-EE70F7F8DCF5}"/>
                </a:ext>
              </a:extLst>
            </p:cNvPr>
            <p:cNvCxnSpPr>
              <a:cxnSpLocks/>
              <a:stCxn id="28" idx="2"/>
              <a:endCxn id="45" idx="0"/>
            </p:cNvCxnSpPr>
            <p:nvPr/>
          </p:nvCxnSpPr>
          <p:spPr>
            <a:xfrm rot="5400000">
              <a:off x="5585177" y="4764278"/>
              <a:ext cx="412909" cy="753492"/>
            </a:xfrm>
            <a:prstGeom prst="bentConnector3">
              <a:avLst>
                <a:gd name="adj1" fmla="val 37383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Document 15">
              <a:extLst>
                <a:ext uri="{FF2B5EF4-FFF2-40B4-BE49-F238E27FC236}">
                  <a16:creationId xmlns:a16="http://schemas.microsoft.com/office/drawing/2014/main" id="{064B169F-B34E-75A4-F1ED-8A6852E8509B}"/>
                </a:ext>
              </a:extLst>
            </p:cNvPr>
            <p:cNvSpPr/>
            <p:nvPr/>
          </p:nvSpPr>
          <p:spPr>
            <a:xfrm>
              <a:off x="8528863" y="2506832"/>
              <a:ext cx="1433981" cy="447684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200" b="1" i="1">
                  <a:solidFill>
                    <a:schemeClr val="tx1"/>
                  </a:solidFill>
                  <a:latin typeface="Nunito" pitchFamily="2" charset="0"/>
                </a:rPr>
                <a:t>Basic </a:t>
              </a:r>
            </a:p>
            <a:p>
              <a:pPr algn="ctr"/>
              <a:r>
                <a:rPr lang="en-US" altLang="zh-CN" sz="1200" b="1" i="1">
                  <a:solidFill>
                    <a:schemeClr val="tx1"/>
                  </a:solidFill>
                  <a:latin typeface="Nunito" pitchFamily="2" charset="0"/>
                </a:rPr>
                <a:t>Modules(Chisel)</a:t>
              </a:r>
            </a:p>
          </p:txBody>
        </p:sp>
        <p:sp>
          <p:nvSpPr>
            <p:cNvPr id="14" name="Document 15">
              <a:extLst>
                <a:ext uri="{FF2B5EF4-FFF2-40B4-BE49-F238E27FC236}">
                  <a16:creationId xmlns:a16="http://schemas.microsoft.com/office/drawing/2014/main" id="{F63F6232-53AF-EF70-92F5-EED4FFB27707}"/>
                </a:ext>
              </a:extLst>
            </p:cNvPr>
            <p:cNvSpPr/>
            <p:nvPr/>
          </p:nvSpPr>
          <p:spPr>
            <a:xfrm>
              <a:off x="8449302" y="4435568"/>
              <a:ext cx="1486115" cy="479910"/>
            </a:xfrm>
            <a:prstGeom prst="flowChartDocumen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1">
                  <a:solidFill>
                    <a:schemeClr val="tx1"/>
                  </a:solidFill>
                  <a:latin typeface="Nunito" pitchFamily="2" charset="0"/>
                </a:rPr>
                <a:t>Verilog RTL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7E61FC-3518-0136-FFA1-B1A12D060177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9189091" y="4144241"/>
              <a:ext cx="3269" cy="291327"/>
            </a:xfrm>
            <a:prstGeom prst="straightConnector1">
              <a:avLst/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9FC67DB6-D41B-9683-18AA-4AAF4AA67EFE}"/>
                </a:ext>
              </a:extLst>
            </p:cNvPr>
            <p:cNvSpPr/>
            <p:nvPr/>
          </p:nvSpPr>
          <p:spPr>
            <a:xfrm>
              <a:off x="8415336" y="3401338"/>
              <a:ext cx="1547508" cy="742903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SG" sz="1300" b="1">
                <a:solidFill>
                  <a:schemeClr val="tx1"/>
                </a:solidFill>
                <a:latin typeface="Nunito" pitchFamily="2" charset="0"/>
              </a:endParaRPr>
            </a:p>
            <a:p>
              <a:pPr algn="ctr"/>
              <a:r>
                <a:rPr lang="en-SG" sz="1300" b="1">
                  <a:solidFill>
                    <a:schemeClr val="tx1"/>
                  </a:solidFill>
                  <a:latin typeface="Nunito" pitchFamily="2" charset="0"/>
                </a:rPr>
                <a:t>Hardware </a:t>
              </a:r>
            </a:p>
            <a:p>
              <a:pPr algn="ctr"/>
              <a:r>
                <a:rPr lang="en-SG" sz="1300" b="1">
                  <a:solidFill>
                    <a:schemeClr val="tx1"/>
                  </a:solidFill>
                  <a:latin typeface="Nunito" pitchFamily="2" charset="0"/>
                </a:rPr>
                <a:t>Generator</a:t>
              </a:r>
            </a:p>
            <a:p>
              <a:pPr algn="ctr"/>
              <a:endParaRPr lang="en-SG" sz="1300" b="1">
                <a:solidFill>
                  <a:schemeClr val="tx1"/>
                </a:solidFill>
                <a:latin typeface="Nunito" pitchFamily="2" charset="0"/>
              </a:endParaRPr>
            </a:p>
          </p:txBody>
        </p:sp>
        <p:sp>
          <p:nvSpPr>
            <p:cNvPr id="18" name="Document 15">
              <a:extLst>
                <a:ext uri="{FF2B5EF4-FFF2-40B4-BE49-F238E27FC236}">
                  <a16:creationId xmlns:a16="http://schemas.microsoft.com/office/drawing/2014/main" id="{511153D0-2BDE-EC07-DF30-1E56B6446476}"/>
                </a:ext>
              </a:extLst>
            </p:cNvPr>
            <p:cNvSpPr/>
            <p:nvPr/>
          </p:nvSpPr>
          <p:spPr>
            <a:xfrm>
              <a:off x="2519877" y="3651567"/>
              <a:ext cx="1659540" cy="1081706"/>
            </a:xfrm>
            <a:prstGeom prst="flowChartDocumen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300" b="1" i="1">
                  <a:solidFill>
                    <a:schemeClr val="tx1"/>
                  </a:solidFill>
                  <a:latin typeface="Nunito" pitchFamily="2" charset="0"/>
                </a:rPr>
                <a:t>   Application </a:t>
              </a:r>
            </a:p>
            <a:p>
              <a:pPr algn="ctr"/>
              <a:r>
                <a:rPr lang="en-US" altLang="zh-CN" sz="1300" b="1" i="1">
                  <a:solidFill>
                    <a:schemeClr val="tx1"/>
                  </a:solidFill>
                  <a:latin typeface="Nunito" pitchFamily="2" charset="0"/>
                </a:rPr>
                <a:t>source code</a:t>
              </a:r>
            </a:p>
            <a:p>
              <a:pPr algn="ctr"/>
              <a:r>
                <a:rPr lang="en-US" altLang="zh-CN" sz="1300" b="1" i="1">
                  <a:solidFill>
                    <a:schemeClr val="tx1"/>
                  </a:solidFill>
                  <a:latin typeface="Nunito" pitchFamily="2" charset="0"/>
                </a:rPr>
                <a:t>with annotated kernel</a:t>
              </a:r>
            </a:p>
          </p:txBody>
        </p:sp>
        <p:sp>
          <p:nvSpPr>
            <p:cNvPr id="21" name="Flowchart: Terminator 20">
              <a:extLst>
                <a:ext uri="{FF2B5EF4-FFF2-40B4-BE49-F238E27FC236}">
                  <a16:creationId xmlns:a16="http://schemas.microsoft.com/office/drawing/2014/main" id="{D45EDFCF-42AE-68CE-B329-5E98318CCAD0}"/>
                </a:ext>
              </a:extLst>
            </p:cNvPr>
            <p:cNvSpPr/>
            <p:nvPr/>
          </p:nvSpPr>
          <p:spPr>
            <a:xfrm>
              <a:off x="4419366" y="3300796"/>
              <a:ext cx="1006615" cy="779121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SG" sz="1200" b="1">
                  <a:solidFill>
                    <a:schemeClr val="tx1"/>
                  </a:solidFill>
                  <a:latin typeface="Nunito" pitchFamily="2" charset="0"/>
                </a:rPr>
                <a:t>DFG Generation</a:t>
              </a:r>
            </a:p>
          </p:txBody>
        </p:sp>
        <p:sp>
          <p:nvSpPr>
            <p:cNvPr id="24" name="Flowchart: Terminator 23">
              <a:extLst>
                <a:ext uri="{FF2B5EF4-FFF2-40B4-BE49-F238E27FC236}">
                  <a16:creationId xmlns:a16="http://schemas.microsoft.com/office/drawing/2014/main" id="{54ABA32C-28F9-5BF5-CDB5-FBD3DB3B4678}"/>
                </a:ext>
              </a:extLst>
            </p:cNvPr>
            <p:cNvSpPr/>
            <p:nvPr/>
          </p:nvSpPr>
          <p:spPr>
            <a:xfrm>
              <a:off x="4407571" y="4330374"/>
              <a:ext cx="1006615" cy="742902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SG" sz="1200" b="1">
                  <a:solidFill>
                    <a:schemeClr val="tx1"/>
                  </a:solidFill>
                  <a:latin typeface="Nunito" pitchFamily="2" charset="0"/>
                </a:rPr>
                <a:t>Test</a:t>
              </a:r>
            </a:p>
            <a:p>
              <a:pPr algn="ctr"/>
              <a:r>
                <a:rPr lang="en-SG" sz="1200" b="1">
                  <a:solidFill>
                    <a:schemeClr val="tx1"/>
                  </a:solidFill>
                  <a:latin typeface="Nunito" pitchFamily="2" charset="0"/>
                </a:rPr>
                <a:t>Data Generation</a:t>
              </a:r>
            </a:p>
          </p:txBody>
        </p:sp>
        <p:sp>
          <p:nvSpPr>
            <p:cNvPr id="26" name="Document 15">
              <a:extLst>
                <a:ext uri="{FF2B5EF4-FFF2-40B4-BE49-F238E27FC236}">
                  <a16:creationId xmlns:a16="http://schemas.microsoft.com/office/drawing/2014/main" id="{5AB120E5-7F2C-4E12-C1B6-A1B1316427AD}"/>
                </a:ext>
              </a:extLst>
            </p:cNvPr>
            <p:cNvSpPr/>
            <p:nvPr/>
          </p:nvSpPr>
          <p:spPr>
            <a:xfrm>
              <a:off x="5660149" y="3123935"/>
              <a:ext cx="1001328" cy="566422"/>
            </a:xfrm>
            <a:prstGeom prst="flowChartDocumen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300" b="1" i="1">
                  <a:solidFill>
                    <a:schemeClr val="tx1"/>
                  </a:solidFill>
                  <a:latin typeface="Nunito" pitchFamily="2" charset="0"/>
                </a:rPr>
                <a:t>  Dataflow Graph</a:t>
              </a:r>
            </a:p>
          </p:txBody>
        </p:sp>
        <p:sp>
          <p:nvSpPr>
            <p:cNvPr id="27" name="Document 15">
              <a:extLst>
                <a:ext uri="{FF2B5EF4-FFF2-40B4-BE49-F238E27FC236}">
                  <a16:creationId xmlns:a16="http://schemas.microsoft.com/office/drawing/2014/main" id="{9648BD87-1317-348E-38E7-F393D1096B0B}"/>
                </a:ext>
              </a:extLst>
            </p:cNvPr>
            <p:cNvSpPr/>
            <p:nvPr/>
          </p:nvSpPr>
          <p:spPr>
            <a:xfrm>
              <a:off x="5660149" y="3734135"/>
              <a:ext cx="1005485" cy="531457"/>
            </a:xfrm>
            <a:prstGeom prst="flowChartDocumen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300" b="1" i="1">
                  <a:solidFill>
                    <a:schemeClr val="tx1"/>
                  </a:solidFill>
                  <a:latin typeface="Nunito" pitchFamily="2" charset="0"/>
                </a:rPr>
                <a:t>   SPM Data Layout</a:t>
              </a:r>
            </a:p>
          </p:txBody>
        </p:sp>
        <p:sp>
          <p:nvSpPr>
            <p:cNvPr id="28" name="Document 15">
              <a:extLst>
                <a:ext uri="{FF2B5EF4-FFF2-40B4-BE49-F238E27FC236}">
                  <a16:creationId xmlns:a16="http://schemas.microsoft.com/office/drawing/2014/main" id="{3600FEC2-5F79-BAB3-4788-FCDD569B54F0}"/>
                </a:ext>
              </a:extLst>
            </p:cNvPr>
            <p:cNvSpPr/>
            <p:nvPr/>
          </p:nvSpPr>
          <p:spPr>
            <a:xfrm>
              <a:off x="5736384" y="4435568"/>
              <a:ext cx="863988" cy="534325"/>
            </a:xfrm>
            <a:prstGeom prst="flowChartDocumen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300" b="1" i="1">
                  <a:solidFill>
                    <a:schemeClr val="tx1"/>
                  </a:solidFill>
                  <a:latin typeface="Nunito" pitchFamily="2" charset="0"/>
                </a:rPr>
                <a:t>Test data</a:t>
              </a:r>
            </a:p>
          </p:txBody>
        </p:sp>
        <p:sp>
          <p:nvSpPr>
            <p:cNvPr id="30" name="Document 15">
              <a:extLst>
                <a:ext uri="{FF2B5EF4-FFF2-40B4-BE49-F238E27FC236}">
                  <a16:creationId xmlns:a16="http://schemas.microsoft.com/office/drawing/2014/main" id="{1D1EAD29-EE01-E602-40B3-DEF9A5E6BFDC}"/>
                </a:ext>
              </a:extLst>
            </p:cNvPr>
            <p:cNvSpPr/>
            <p:nvPr/>
          </p:nvSpPr>
          <p:spPr>
            <a:xfrm>
              <a:off x="6751364" y="2502174"/>
              <a:ext cx="1752304" cy="524850"/>
            </a:xfrm>
            <a:prstGeom prst="flowChartDocumen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300" b="1" i="1">
                  <a:solidFill>
                    <a:schemeClr val="tx1"/>
                  </a:solidFill>
                  <a:latin typeface="Nunito" pitchFamily="2" charset="0"/>
                </a:rPr>
                <a:t>Abstract </a:t>
              </a:r>
            </a:p>
            <a:p>
              <a:pPr algn="ctr"/>
              <a:r>
                <a:rPr lang="en-US" altLang="zh-CN" sz="1300" b="1" i="1">
                  <a:solidFill>
                    <a:schemeClr val="tx1"/>
                  </a:solidFill>
                  <a:latin typeface="Nunito" pitchFamily="2" charset="0"/>
                </a:rPr>
                <a:t>Architecture Model</a:t>
              </a:r>
            </a:p>
          </p:txBody>
        </p:sp>
        <p:sp>
          <p:nvSpPr>
            <p:cNvPr id="33" name="Flowchart: Terminator 32">
              <a:extLst>
                <a:ext uri="{FF2B5EF4-FFF2-40B4-BE49-F238E27FC236}">
                  <a16:creationId xmlns:a16="http://schemas.microsoft.com/office/drawing/2014/main" id="{2F12EE41-4913-8124-68BF-E69276B00C9B}"/>
                </a:ext>
              </a:extLst>
            </p:cNvPr>
            <p:cNvSpPr/>
            <p:nvPr/>
          </p:nvSpPr>
          <p:spPr>
            <a:xfrm>
              <a:off x="7022805" y="3400772"/>
              <a:ext cx="1210444" cy="742902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SG" sz="1300" b="1">
                  <a:solidFill>
                    <a:schemeClr val="tx1"/>
                  </a:solidFill>
                  <a:latin typeface="Nunito" pitchFamily="2" charset="0"/>
                </a:rPr>
                <a:t>CGRA</a:t>
              </a:r>
            </a:p>
            <a:p>
              <a:pPr algn="ctr"/>
              <a:r>
                <a:rPr lang="en-SG" sz="1300" b="1">
                  <a:solidFill>
                    <a:schemeClr val="tx1"/>
                  </a:solidFill>
                  <a:latin typeface="Nunito" pitchFamily="2" charset="0"/>
                </a:rPr>
                <a:t>Mapper</a:t>
              </a:r>
            </a:p>
          </p:txBody>
        </p:sp>
        <p:sp>
          <p:nvSpPr>
            <p:cNvPr id="35" name="Document 15">
              <a:extLst>
                <a:ext uri="{FF2B5EF4-FFF2-40B4-BE49-F238E27FC236}">
                  <a16:creationId xmlns:a16="http://schemas.microsoft.com/office/drawing/2014/main" id="{75924168-8793-BFBA-B304-04DD5D6B01F2}"/>
                </a:ext>
              </a:extLst>
            </p:cNvPr>
            <p:cNvSpPr/>
            <p:nvPr/>
          </p:nvSpPr>
          <p:spPr>
            <a:xfrm>
              <a:off x="6922571" y="4443904"/>
              <a:ext cx="1415684" cy="517654"/>
            </a:xfrm>
            <a:prstGeom prst="flowChartDocumen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300" b="1" i="1">
                  <a:solidFill>
                    <a:schemeClr val="tx1"/>
                  </a:solidFill>
                  <a:latin typeface="Nunito" pitchFamily="2" charset="0"/>
                </a:rPr>
                <a:t>Mapping</a:t>
              </a:r>
            </a:p>
            <a:p>
              <a:pPr algn="ctr"/>
              <a:r>
                <a:rPr lang="en-US" altLang="zh-CN" sz="1300" b="1" i="1">
                  <a:solidFill>
                    <a:schemeClr val="tx1"/>
                  </a:solidFill>
                  <a:latin typeface="Nunito" pitchFamily="2" charset="0"/>
                </a:rPr>
                <a:t>Configurations</a:t>
              </a:r>
            </a:p>
          </p:txBody>
        </p:sp>
        <p:sp>
          <p:nvSpPr>
            <p:cNvPr id="36" name="Flowchart: Terminator 35">
              <a:extLst>
                <a:ext uri="{FF2B5EF4-FFF2-40B4-BE49-F238E27FC236}">
                  <a16:creationId xmlns:a16="http://schemas.microsoft.com/office/drawing/2014/main" id="{D3E4471F-B3EB-D196-9DD9-43F9117A2945}"/>
                </a:ext>
              </a:extLst>
            </p:cNvPr>
            <p:cNvSpPr/>
            <p:nvPr/>
          </p:nvSpPr>
          <p:spPr>
            <a:xfrm>
              <a:off x="4928760" y="5335902"/>
              <a:ext cx="1755938" cy="517654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SG" sz="1300" b="1">
                  <a:solidFill>
                    <a:schemeClr val="tx1"/>
                  </a:solidFill>
                  <a:latin typeface="Nunito" pitchFamily="2" charset="0"/>
                </a:rPr>
                <a:t>Simulation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D477B961-B2E2-4980-9C2D-1E40B4A31CCB}"/>
                </a:ext>
              </a:extLst>
            </p:cNvPr>
            <p:cNvCxnSpPr>
              <a:cxnSpLocks/>
              <a:stCxn id="30" idx="2"/>
              <a:endCxn id="21" idx="0"/>
            </p:cNvCxnSpPr>
            <p:nvPr/>
          </p:nvCxnSpPr>
          <p:spPr>
            <a:xfrm rot="5400000">
              <a:off x="6120861" y="1794140"/>
              <a:ext cx="308472" cy="2704841"/>
            </a:xfrm>
            <a:prstGeom prst="bentConnector3">
              <a:avLst>
                <a:gd name="adj1" fmla="val 30297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23E4AFF-2F70-99E4-3591-AC98F16A4D9D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5425982" y="3407146"/>
              <a:ext cx="234167" cy="283211"/>
            </a:xfrm>
            <a:prstGeom prst="bentConnector3">
              <a:avLst>
                <a:gd name="adj1" fmla="val 50000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F27C2662-814F-FA67-F0C5-A155890A4DC3}"/>
                </a:ext>
              </a:extLst>
            </p:cNvPr>
            <p:cNvCxnSpPr>
              <a:cxnSpLocks/>
              <a:stCxn id="35" idx="2"/>
              <a:endCxn id="48" idx="0"/>
            </p:cNvCxnSpPr>
            <p:nvPr/>
          </p:nvCxnSpPr>
          <p:spPr>
            <a:xfrm rot="5400000">
              <a:off x="6514240" y="4238989"/>
              <a:ext cx="427827" cy="1804520"/>
            </a:xfrm>
            <a:prstGeom prst="bentConnector3">
              <a:avLst>
                <a:gd name="adj1" fmla="val 20234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195FB94-788F-607C-E04F-2A9C49B55C49}"/>
                </a:ext>
              </a:extLst>
            </p:cNvPr>
            <p:cNvCxnSpPr>
              <a:cxnSpLocks/>
              <a:stCxn id="30" idx="2"/>
              <a:endCxn id="200" idx="0"/>
            </p:cNvCxnSpPr>
            <p:nvPr/>
          </p:nvCxnSpPr>
          <p:spPr>
            <a:xfrm rot="16200000" flipH="1">
              <a:off x="8021794" y="2598046"/>
              <a:ext cx="405397" cy="1193952"/>
            </a:xfrm>
            <a:prstGeom prst="bentConnector3">
              <a:avLst>
                <a:gd name="adj1" fmla="val 22157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0A9C59-EF2E-650C-EAC9-237CE8EA5229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6162891" y="4230457"/>
              <a:ext cx="5487" cy="205111"/>
            </a:xfrm>
            <a:prstGeom prst="straightConnector1">
              <a:avLst/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C14898-01BE-D121-EA9F-13AB788670ED}"/>
                </a:ext>
              </a:extLst>
            </p:cNvPr>
            <p:cNvCxnSpPr>
              <a:cxnSpLocks/>
              <a:stCxn id="24" idx="3"/>
              <a:endCxn id="28" idx="1"/>
            </p:cNvCxnSpPr>
            <p:nvPr/>
          </p:nvCxnSpPr>
          <p:spPr>
            <a:xfrm>
              <a:off x="5414186" y="4701825"/>
              <a:ext cx="322198" cy="906"/>
            </a:xfrm>
            <a:prstGeom prst="straightConnector1">
              <a:avLst/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lowchart: Terminator 43">
              <a:extLst>
                <a:ext uri="{FF2B5EF4-FFF2-40B4-BE49-F238E27FC236}">
                  <a16:creationId xmlns:a16="http://schemas.microsoft.com/office/drawing/2014/main" id="{9E5FD71F-3E63-E685-ED49-7A1C460F4440}"/>
                </a:ext>
              </a:extLst>
            </p:cNvPr>
            <p:cNvSpPr/>
            <p:nvPr/>
          </p:nvSpPr>
          <p:spPr>
            <a:xfrm>
              <a:off x="6901295" y="5336584"/>
              <a:ext cx="1574270" cy="518997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SG" sz="1300" b="1">
                  <a:solidFill>
                    <a:schemeClr val="tx1"/>
                  </a:solidFill>
                  <a:latin typeface="Nunito" pitchFamily="2" charset="0"/>
                </a:rPr>
                <a:t>FPGA </a:t>
              </a:r>
            </a:p>
            <a:p>
              <a:pPr algn="ctr"/>
              <a:r>
                <a:rPr lang="en-SG" sz="1300" b="1">
                  <a:solidFill>
                    <a:schemeClr val="tx1"/>
                  </a:solidFill>
                  <a:latin typeface="Nunito" pitchFamily="2" charset="0"/>
                </a:rPr>
                <a:t>Emulation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B843ACD-0916-EDA6-16C2-0451C4EEA058}"/>
                </a:ext>
              </a:extLst>
            </p:cNvPr>
            <p:cNvSpPr/>
            <p:nvPr/>
          </p:nvSpPr>
          <p:spPr>
            <a:xfrm>
              <a:off x="5390113" y="5347478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9AF786-2F2B-33C0-E420-2AD30E381953}"/>
                </a:ext>
              </a:extLst>
            </p:cNvPr>
            <p:cNvSpPr/>
            <p:nvPr/>
          </p:nvSpPr>
          <p:spPr>
            <a:xfrm>
              <a:off x="7262256" y="5361954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D32BCCF-BEB1-AFAA-3558-1105B3B03729}"/>
                </a:ext>
              </a:extLst>
            </p:cNvPr>
            <p:cNvSpPr/>
            <p:nvPr/>
          </p:nvSpPr>
          <p:spPr>
            <a:xfrm>
              <a:off x="8082636" y="5358054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6E9B7BA-71FD-D3A1-152D-11947CC0C769}"/>
                </a:ext>
              </a:extLst>
            </p:cNvPr>
            <p:cNvSpPr/>
            <p:nvPr/>
          </p:nvSpPr>
          <p:spPr>
            <a:xfrm>
              <a:off x="5801119" y="5355162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/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F25698-E4FC-6A85-0A87-CBEC6E1654AB}"/>
                </a:ext>
              </a:extLst>
            </p:cNvPr>
            <p:cNvCxnSpPr>
              <a:cxnSpLocks/>
              <a:stCxn id="35" idx="2"/>
              <a:endCxn id="44" idx="0"/>
            </p:cNvCxnSpPr>
            <p:nvPr/>
          </p:nvCxnSpPr>
          <p:spPr>
            <a:xfrm rot="16200000" flipH="1">
              <a:off x="7454798" y="5102950"/>
              <a:ext cx="409248" cy="58018"/>
            </a:xfrm>
            <a:prstGeom prst="bentConnector3">
              <a:avLst>
                <a:gd name="adj1" fmla="val 21712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3076783D-FF5D-51FB-56CE-4DE90A0DA50C}"/>
                </a:ext>
              </a:extLst>
            </p:cNvPr>
            <p:cNvCxnSpPr>
              <a:cxnSpLocks/>
              <a:stCxn id="14" idx="2"/>
              <a:endCxn id="47" idx="0"/>
            </p:cNvCxnSpPr>
            <p:nvPr/>
          </p:nvCxnSpPr>
          <p:spPr>
            <a:xfrm rot="5400000">
              <a:off x="8412733" y="4578427"/>
              <a:ext cx="474303" cy="1084951"/>
            </a:xfrm>
            <a:prstGeom prst="bentConnector3">
              <a:avLst>
                <a:gd name="adj1" fmla="val 62204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988E262-9E6A-D2C9-67E5-2AD8F1875DE7}"/>
                </a:ext>
              </a:extLst>
            </p:cNvPr>
            <p:cNvSpPr/>
            <p:nvPr/>
          </p:nvSpPr>
          <p:spPr>
            <a:xfrm>
              <a:off x="8503668" y="3565523"/>
              <a:ext cx="233402" cy="215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SG" sz="1300" b="1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97" name="Connector: Elbow 196">
              <a:extLst>
                <a:ext uri="{FF2B5EF4-FFF2-40B4-BE49-F238E27FC236}">
                  <a16:creationId xmlns:a16="http://schemas.microsoft.com/office/drawing/2014/main" id="{21C8341B-3246-1BC7-7F77-CE5445B1B571}"/>
                </a:ext>
              </a:extLst>
            </p:cNvPr>
            <p:cNvCxnSpPr>
              <a:cxnSpLocks/>
              <a:stCxn id="13" idx="2"/>
              <a:endCxn id="201" idx="0"/>
            </p:cNvCxnSpPr>
            <p:nvPr/>
          </p:nvCxnSpPr>
          <p:spPr>
            <a:xfrm rot="16200000" flipH="1">
              <a:off x="9115120" y="3055653"/>
              <a:ext cx="476417" cy="214949"/>
            </a:xfrm>
            <a:prstGeom prst="bentConnector3">
              <a:avLst>
                <a:gd name="adj1" fmla="val 39065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Connector: Elbow 197">
              <a:extLst>
                <a:ext uri="{FF2B5EF4-FFF2-40B4-BE49-F238E27FC236}">
                  <a16:creationId xmlns:a16="http://schemas.microsoft.com/office/drawing/2014/main" id="{3D492387-5263-7689-9206-2F5BBB32961B}"/>
                </a:ext>
              </a:extLst>
            </p:cNvPr>
            <p:cNvCxnSpPr>
              <a:cxnSpLocks/>
              <a:stCxn id="14" idx="2"/>
              <a:endCxn id="199" idx="0"/>
            </p:cNvCxnSpPr>
            <p:nvPr/>
          </p:nvCxnSpPr>
          <p:spPr>
            <a:xfrm rot="5400000">
              <a:off x="7488224" y="3651026"/>
              <a:ext cx="471411" cy="2936863"/>
            </a:xfrm>
            <a:prstGeom prst="bentConnector3">
              <a:avLst>
                <a:gd name="adj1" fmla="val 62279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806561A-F76B-FF58-455F-0111EAEAD95D}"/>
                </a:ext>
              </a:extLst>
            </p:cNvPr>
            <p:cNvSpPr/>
            <p:nvPr/>
          </p:nvSpPr>
          <p:spPr>
            <a:xfrm>
              <a:off x="6230725" y="5355162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FB3A539-617A-0A6D-8027-A7B24FF373BC}"/>
                </a:ext>
              </a:extLst>
            </p:cNvPr>
            <p:cNvSpPr/>
            <p:nvPr/>
          </p:nvSpPr>
          <p:spPr>
            <a:xfrm>
              <a:off x="8796696" y="3397721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D22BF5F-6275-950B-9091-2D4A6774C53D}"/>
                </a:ext>
              </a:extLst>
            </p:cNvPr>
            <p:cNvSpPr/>
            <p:nvPr/>
          </p:nvSpPr>
          <p:spPr>
            <a:xfrm>
              <a:off x="9436030" y="3401337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/>
            </a:p>
          </p:txBody>
        </p:sp>
        <p:sp>
          <p:nvSpPr>
            <p:cNvPr id="202" name="Flowchart: Terminator 201">
              <a:extLst>
                <a:ext uri="{FF2B5EF4-FFF2-40B4-BE49-F238E27FC236}">
                  <a16:creationId xmlns:a16="http://schemas.microsoft.com/office/drawing/2014/main" id="{B73236D5-96A6-6774-D43E-ECD6D1735D87}"/>
                </a:ext>
              </a:extLst>
            </p:cNvPr>
            <p:cNvSpPr/>
            <p:nvPr/>
          </p:nvSpPr>
          <p:spPr>
            <a:xfrm>
              <a:off x="8570751" y="5341850"/>
              <a:ext cx="1364667" cy="511706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SG" sz="1300" b="1">
                  <a:solidFill>
                    <a:schemeClr val="tx1"/>
                  </a:solidFill>
                  <a:latin typeface="Nunito" pitchFamily="2" charset="0"/>
                </a:rPr>
                <a:t>Area &amp; Power</a:t>
              </a:r>
            </a:p>
            <a:p>
              <a:pPr algn="ctr"/>
              <a:r>
                <a:rPr lang="en-SG" sz="1300" b="1">
                  <a:solidFill>
                    <a:schemeClr val="tx1"/>
                  </a:solidFill>
                  <a:latin typeface="Nunito" pitchFamily="2" charset="0"/>
                </a:rPr>
                <a:t>Estimation</a:t>
              </a:r>
            </a:p>
          </p:txBody>
        </p:sp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7F2F8C8A-008E-F57B-7FB8-9A8A26787235}"/>
                </a:ext>
              </a:extLst>
            </p:cNvPr>
            <p:cNvCxnSpPr>
              <a:cxnSpLocks/>
              <a:stCxn id="14" idx="2"/>
              <a:endCxn id="202" idx="0"/>
            </p:cNvCxnSpPr>
            <p:nvPr/>
          </p:nvCxnSpPr>
          <p:spPr>
            <a:xfrm rot="16200000" flipH="1">
              <a:off x="8993673" y="5082438"/>
              <a:ext cx="458099" cy="60724"/>
            </a:xfrm>
            <a:prstGeom prst="bentConnector3">
              <a:avLst>
                <a:gd name="adj1" fmla="val 63689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E1D64A0-3E6A-5000-3A80-B7F901584050}"/>
              </a:ext>
            </a:extLst>
          </p:cNvPr>
          <p:cNvSpPr txBox="1"/>
          <p:nvPr/>
        </p:nvSpPr>
        <p:spPr>
          <a:xfrm>
            <a:off x="781496" y="478066"/>
            <a:ext cx="8938846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Our position paper at ICCAD 2025: </a:t>
            </a:r>
            <a:br>
              <a:rPr lang="en-US" sz="2400" dirty="0">
                <a:latin typeface="Bookman Old Style" panose="02050604050505020204" pitchFamily="18" charset="0"/>
              </a:rPr>
            </a:br>
            <a:r>
              <a:rPr lang="en-US" sz="2400" dirty="0">
                <a:latin typeface="Bookman Old Style" panose="02050604050505020204" pitchFamily="18" charset="0"/>
              </a:rPr>
              <a:t>Building an Open CGRA Ecosystem for Agile Innovation</a:t>
            </a:r>
          </a:p>
        </p:txBody>
      </p:sp>
    </p:spTree>
    <p:extLst>
      <p:ext uri="{BB962C8B-B14F-4D97-AF65-F5344CB8AC3E}">
        <p14:creationId xmlns:p14="http://schemas.microsoft.com/office/powerpoint/2010/main" val="2111412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2257-2350-C11B-87EF-849BFD01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ookman Old Style"/>
              </a:rPr>
              <a:t>NUS MLIR-Based End-to-End Compiler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2679C-9495-96D1-8155-B03327B86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654" y="1052136"/>
            <a:ext cx="5163312" cy="5081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Calibri,Sans-Serif" panose="020B0604020202020204" pitchFamily="34" charset="0"/>
              <a:buChar char="-"/>
            </a:pPr>
            <a:r>
              <a:rPr lang="en-US" sz="1800" dirty="0">
                <a:latin typeface="Bookman Old Style"/>
                <a:cs typeface="Arial"/>
              </a:rPr>
              <a:t>End2End compiler that bridges the gap between ML frameworks and the </a:t>
            </a:r>
            <a:r>
              <a:rPr lang="en-US" sz="1800" dirty="0" err="1">
                <a:latin typeface="Bookman Old Style"/>
                <a:cs typeface="Arial"/>
              </a:rPr>
              <a:t>Morpher</a:t>
            </a:r>
            <a:r>
              <a:rPr lang="en-US" sz="1800" dirty="0">
                <a:latin typeface="Bookman Old Style"/>
                <a:cs typeface="Arial"/>
              </a:rPr>
              <a:t> toolchain by leveraging the power of MLIR (</a:t>
            </a:r>
            <a:r>
              <a:rPr lang="en-US" sz="1800" dirty="0" err="1">
                <a:latin typeface="Bookman Old Style"/>
                <a:cs typeface="Arial"/>
              </a:rPr>
              <a:t>Mult</a:t>
            </a:r>
            <a:r>
              <a:rPr lang="en-US" sz="1800" dirty="0">
                <a:latin typeface="Bookman Old Style"/>
                <a:cs typeface="Arial"/>
              </a:rPr>
              <a:t>-level intermediate representation). 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alibri,Sans-Serif" panose="020B0604020202020204" pitchFamily="34" charset="0"/>
              <a:buChar char="-"/>
            </a:pPr>
            <a:r>
              <a:rPr lang="en-US" sz="1800" dirty="0">
                <a:latin typeface="Bookman Old Style"/>
                <a:cs typeface="Arial"/>
              </a:rPr>
              <a:t>Support complex applications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alibri,Sans-Serif" panose="020B0604020202020204" pitchFamily="34" charset="0"/>
              <a:buChar char="-"/>
            </a:pPr>
            <a:r>
              <a:rPr lang="en-US" sz="1800" dirty="0">
                <a:latin typeface="Bookman Old Style"/>
                <a:cs typeface="Arial"/>
              </a:rPr>
              <a:t>Support heterogeneous system (RISC-V &amp; CGRA) compilation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alibri,Sans-Serif" panose="020B0604020202020204" pitchFamily="34" charset="0"/>
              <a:buChar char="-"/>
            </a:pPr>
            <a:r>
              <a:rPr lang="en-US" sz="1800" dirty="0">
                <a:latin typeface="Bookman Old Style"/>
                <a:cs typeface="Arial"/>
              </a:rPr>
              <a:t>Leveraging MLIR </a:t>
            </a:r>
            <a:r>
              <a:rPr lang="en-US" sz="1800" dirty="0" err="1">
                <a:latin typeface="Bookman Old Style"/>
                <a:cs typeface="Arial"/>
              </a:rPr>
              <a:t>builtin</a:t>
            </a:r>
            <a:r>
              <a:rPr lang="en-US" sz="1800" dirty="0">
                <a:latin typeface="Bookman Old Style"/>
                <a:cs typeface="Arial"/>
              </a:rPr>
              <a:t> dialects and passes (</a:t>
            </a:r>
            <a:r>
              <a:rPr lang="en-US" sz="1800" dirty="0" err="1">
                <a:latin typeface="Bookman Old Style"/>
                <a:cs typeface="Arial"/>
              </a:rPr>
              <a:t>linalg</a:t>
            </a:r>
            <a:r>
              <a:rPr lang="en-US" sz="1800" dirty="0">
                <a:latin typeface="Bookman Old Style"/>
                <a:cs typeface="Arial"/>
              </a:rPr>
              <a:t>, std, </a:t>
            </a:r>
            <a:r>
              <a:rPr lang="en-US" sz="1800" dirty="0" err="1">
                <a:latin typeface="Bookman Old Style"/>
                <a:cs typeface="Arial"/>
              </a:rPr>
              <a:t>scf</a:t>
            </a:r>
            <a:r>
              <a:rPr lang="en-US" sz="1800" dirty="0">
                <a:latin typeface="Bookman Old Style"/>
                <a:cs typeface="Arial"/>
              </a:rPr>
              <a:t>...)</a:t>
            </a:r>
            <a:endParaRPr lang="en-US" sz="1800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DFF73-AAD7-87ED-4E94-062C8217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9F6236B-449F-AC9F-6B2F-A88D8DBE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16" y="1182125"/>
            <a:ext cx="8113776" cy="546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2D41-E962-99EE-42C5-4C80FB4A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6" y="16368"/>
            <a:ext cx="9092879" cy="851556"/>
          </a:xfrm>
        </p:spPr>
        <p:txBody>
          <a:bodyPr>
            <a:normAutofit/>
          </a:bodyPr>
          <a:lstStyle/>
          <a:p>
            <a:r>
              <a:rPr lang="en-US" dirty="0"/>
              <a:t>World’s First GPU Accelerator (1999)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7F6AD9-BDAB-B358-6517-8D52073D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Asus Nvidia Geforce 256 DDR , Ultra Rare Collectors Graphics Card Complete  With Box And Accessories - YouTube">
            <a:extLst>
              <a:ext uri="{FF2B5EF4-FFF2-40B4-BE49-F238E27FC236}">
                <a16:creationId xmlns:a16="http://schemas.microsoft.com/office/drawing/2014/main" id="{3D307615-7020-A132-33BE-A1A4C1006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337" y="58556"/>
            <a:ext cx="2877751" cy="161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framed nvidia geforce 256 signed by jensen huang">
            <a:extLst>
              <a:ext uri="{FF2B5EF4-FFF2-40B4-BE49-F238E27FC236}">
                <a16:creationId xmlns:a16="http://schemas.microsoft.com/office/drawing/2014/main" id="{25E35233-62EB-9208-E263-4691E35C0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r="13506"/>
          <a:stretch>
            <a:fillRect/>
          </a:stretch>
        </p:blipFill>
        <p:spPr bwMode="auto">
          <a:xfrm>
            <a:off x="5128321" y="1718896"/>
            <a:ext cx="2897668" cy="222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humb">
            <a:extLst>
              <a:ext uri="{FF2B5EF4-FFF2-40B4-BE49-F238E27FC236}">
                <a16:creationId xmlns:a16="http://schemas.microsoft.com/office/drawing/2014/main" id="{E1E77726-7953-2F0B-C5EF-912B8E2E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76" y="1700764"/>
            <a:ext cx="3064475" cy="317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pter 30. The GeForce 6 Series GPU Architecture | NVIDIA Developer">
            <a:extLst>
              <a:ext uri="{FF2B5EF4-FFF2-40B4-BE49-F238E27FC236}">
                <a16:creationId xmlns:a16="http://schemas.microsoft.com/office/drawing/2014/main" id="{BD7310BD-58B0-CDB2-25BC-EC348A3FD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7" y="867923"/>
            <a:ext cx="4444663" cy="37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6D5E3-5969-28B1-78E8-0ADA2083B905}"/>
              </a:ext>
            </a:extLst>
          </p:cNvPr>
          <p:cNvSpPr txBox="1"/>
          <p:nvPr/>
        </p:nvSpPr>
        <p:spPr>
          <a:xfrm>
            <a:off x="7612132" y="4893498"/>
            <a:ext cx="4944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TSMC 220 nm </a:t>
            </a:r>
          </a:p>
          <a:p>
            <a:r>
              <a:rPr lang="en-US" sz="2400" dirty="0">
                <a:latin typeface="Bookman Old Style" panose="02050604050505020204" pitchFamily="18" charset="0"/>
              </a:rPr>
              <a:t>17 million transistors</a:t>
            </a:r>
          </a:p>
          <a:p>
            <a:r>
              <a:rPr lang="en-US" sz="2400" dirty="0">
                <a:latin typeface="Bookman Old Style" panose="02050604050505020204" pitchFamily="18" charset="0"/>
              </a:rPr>
              <a:t>32-64 MB memory</a:t>
            </a:r>
          </a:p>
          <a:p>
            <a:r>
              <a:rPr lang="en-US" sz="2400" dirty="0">
                <a:latin typeface="Bookman Old Style" panose="02050604050505020204" pitchFamily="18" charset="0"/>
              </a:rPr>
              <a:t>4.8 GB/s memory bandwidth</a:t>
            </a:r>
            <a:br>
              <a:rPr lang="en-US" sz="2400" dirty="0">
                <a:latin typeface="Bookman Old Style" panose="02050604050505020204" pitchFamily="18" charset="0"/>
              </a:rPr>
            </a:br>
            <a:r>
              <a:rPr lang="en-US" sz="2400" dirty="0">
                <a:latin typeface="Bookman Old Style" panose="02050604050505020204" pitchFamily="18" charset="0"/>
              </a:rPr>
              <a:t>13 W power</a:t>
            </a:r>
          </a:p>
        </p:txBody>
      </p:sp>
      <p:pic>
        <p:nvPicPr>
          <p:cNvPr id="8" name="Picture 7" descr="A close-up of a business card&#10;&#10;AI-generated content may be incorrect.">
            <a:extLst>
              <a:ext uri="{FF2B5EF4-FFF2-40B4-BE49-F238E27FC236}">
                <a16:creationId xmlns:a16="http://schemas.microsoft.com/office/drawing/2014/main" id="{E63CCC28-B23B-FFE8-70E9-1B8A36EFA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12270"/>
            <a:ext cx="6255296" cy="1902194"/>
          </a:xfrm>
          <a:prstGeom prst="rect">
            <a:avLst/>
          </a:prstGeom>
        </p:spPr>
      </p:pic>
      <p:pic>
        <p:nvPicPr>
          <p:cNvPr id="1032" name="Picture 8" descr="Haifa, Israel November 16-18, 1999 ...">
            <a:extLst>
              <a:ext uri="{FF2B5EF4-FFF2-40B4-BE49-F238E27FC236}">
                <a16:creationId xmlns:a16="http://schemas.microsoft.com/office/drawing/2014/main" id="{7BA0E428-2747-2868-2E41-0C7F5D460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55806"/>
            <a:ext cx="1509678" cy="190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789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1F8A-C0CE-21C4-D811-7677F0EE2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EED0E0-4388-8C8E-0435-4333EBEB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A4B76-C977-6DA1-F355-246B3CD1E843}"/>
              </a:ext>
            </a:extLst>
          </p:cNvPr>
          <p:cNvSpPr txBox="1"/>
          <p:nvPr/>
        </p:nvSpPr>
        <p:spPr>
          <a:xfrm>
            <a:off x="1406771" y="1266092"/>
            <a:ext cx="9144000" cy="317009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effectLst/>
                <a:latin typeface="Bookman Old Style" panose="02050604050505020204" pitchFamily="18" charset="0"/>
              </a:rPr>
              <a:t>What happens when workload is not dense and regular anymore?</a:t>
            </a:r>
          </a:p>
          <a:p>
            <a:pPr algn="l"/>
            <a:endParaRPr lang="en-US" sz="40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algn="l"/>
            <a:r>
              <a:rPr lang="en-US" sz="4000" b="1" dirty="0">
                <a:solidFill>
                  <a:srgbClr val="C00000"/>
                </a:solidFill>
                <a:effectLst/>
                <a:latin typeface="Bookman Old Style" panose="02050604050505020204" pitchFamily="18" charset="0"/>
              </a:rPr>
              <a:t>Programmability is solved;</a:t>
            </a:r>
          </a:p>
          <a:p>
            <a:pPr algn="l"/>
            <a:r>
              <a:rPr lang="en-US" sz="40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Bottleneck moves to data</a:t>
            </a:r>
            <a:endParaRPr lang="en-US" sz="4000" b="1" dirty="0">
              <a:solidFill>
                <a:srgbClr val="C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04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B6AE-F3A0-80BC-EAFF-4CD1F4A7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094"/>
            <a:ext cx="10515600" cy="1325563"/>
          </a:xfrm>
        </p:spPr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91331-24BB-E0DE-E29F-80D59221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137B-275D-AE42-8E00-382F2847932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760EC-37E5-3C08-7A56-C681DF2ABD94}"/>
              </a:ext>
            </a:extLst>
          </p:cNvPr>
          <p:cNvSpPr txBox="1"/>
          <p:nvPr/>
        </p:nvSpPr>
        <p:spPr>
          <a:xfrm>
            <a:off x="6314775" y="6563859"/>
            <a:ext cx="4042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Image credit: Damien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Benveniste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anose="02050604050505020204" pitchFamily="18" charset="0"/>
            </a:endParaRPr>
          </a:p>
          <a:p>
            <a:endParaRPr lang="en-US" dirty="0">
              <a:latin typeface="Canela Deck Medium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FBAEB-5229-B799-D574-5C8683ECA7D0}"/>
              </a:ext>
            </a:extLst>
          </p:cNvPr>
          <p:cNvSpPr txBox="1"/>
          <p:nvPr/>
        </p:nvSpPr>
        <p:spPr>
          <a:xfrm>
            <a:off x="838200" y="810353"/>
            <a:ext cx="8881863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Attention is the cornerstone of LLMs enabling them to intelligently focus on the most relevant parts of any input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2F51A6-7933-17E7-F8FF-88026E244B46}"/>
              </a:ext>
            </a:extLst>
          </p:cNvPr>
          <p:cNvGrpSpPr/>
          <p:nvPr/>
        </p:nvGrpSpPr>
        <p:grpSpPr>
          <a:xfrm>
            <a:off x="1387875" y="1668516"/>
            <a:ext cx="9265202" cy="4744812"/>
            <a:chOff x="990099" y="1731156"/>
            <a:chExt cx="9814878" cy="4807756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4F02AD2E-DF5C-6563-4DD9-EC38DD3A9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099" y="1731156"/>
              <a:ext cx="9814878" cy="4807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8F9FB4A-4059-7D51-96F2-9495A439372D}"/>
                </a:ext>
              </a:extLst>
            </p:cNvPr>
            <p:cNvSpPr/>
            <p:nvPr/>
          </p:nvSpPr>
          <p:spPr>
            <a:xfrm>
              <a:off x="5299030" y="2535101"/>
              <a:ext cx="738187" cy="714375"/>
            </a:xfrm>
            <a:prstGeom prst="ellipse">
              <a:avLst/>
            </a:prstGeom>
            <a:noFill/>
            <a:ln w="63500" cmpd="thinThick">
              <a:solidFill>
                <a:srgbClr val="FF0000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8187"/>
                        <a:gd name="connsiteY0" fmla="*/ 357188 h 714375"/>
                        <a:gd name="connsiteX1" fmla="*/ 369094 w 738187"/>
                        <a:gd name="connsiteY1" fmla="*/ 0 h 714375"/>
                        <a:gd name="connsiteX2" fmla="*/ 738188 w 738187"/>
                        <a:gd name="connsiteY2" fmla="*/ 357188 h 714375"/>
                        <a:gd name="connsiteX3" fmla="*/ 369094 w 738187"/>
                        <a:gd name="connsiteY3" fmla="*/ 714376 h 714375"/>
                        <a:gd name="connsiteX4" fmla="*/ 0 w 738187"/>
                        <a:gd name="connsiteY4" fmla="*/ 357188 h 714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187" h="714375" fill="none" extrusionOk="0">
                          <a:moveTo>
                            <a:pt x="0" y="357188"/>
                          </a:moveTo>
                          <a:cubicBezTo>
                            <a:pt x="38557" y="164493"/>
                            <a:pt x="183091" y="-36719"/>
                            <a:pt x="369094" y="0"/>
                          </a:cubicBezTo>
                          <a:cubicBezTo>
                            <a:pt x="542228" y="-4703"/>
                            <a:pt x="710413" y="186069"/>
                            <a:pt x="738188" y="357188"/>
                          </a:cubicBezTo>
                          <a:cubicBezTo>
                            <a:pt x="734047" y="514966"/>
                            <a:pt x="555659" y="738390"/>
                            <a:pt x="369094" y="714376"/>
                          </a:cubicBezTo>
                          <a:cubicBezTo>
                            <a:pt x="170704" y="717430"/>
                            <a:pt x="11688" y="557267"/>
                            <a:pt x="0" y="357188"/>
                          </a:cubicBezTo>
                          <a:close/>
                        </a:path>
                        <a:path w="738187" h="714375" stroke="0" extrusionOk="0">
                          <a:moveTo>
                            <a:pt x="0" y="357188"/>
                          </a:moveTo>
                          <a:cubicBezTo>
                            <a:pt x="-22862" y="145817"/>
                            <a:pt x="121128" y="16559"/>
                            <a:pt x="369094" y="0"/>
                          </a:cubicBezTo>
                          <a:cubicBezTo>
                            <a:pt x="613949" y="8634"/>
                            <a:pt x="728698" y="160221"/>
                            <a:pt x="738188" y="357188"/>
                          </a:cubicBezTo>
                          <a:cubicBezTo>
                            <a:pt x="733603" y="558934"/>
                            <a:pt x="566578" y="749538"/>
                            <a:pt x="369094" y="714376"/>
                          </a:cubicBezTo>
                          <a:cubicBezTo>
                            <a:pt x="135706" y="698213"/>
                            <a:pt x="16846" y="562506"/>
                            <a:pt x="0" y="35718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ela Deck Medium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E31CF4-9C28-829E-6D59-A943135A9588}"/>
                </a:ext>
              </a:extLst>
            </p:cNvPr>
            <p:cNvSpPr/>
            <p:nvPr/>
          </p:nvSpPr>
          <p:spPr>
            <a:xfrm>
              <a:off x="6729413" y="4766069"/>
              <a:ext cx="814388" cy="785813"/>
            </a:xfrm>
            <a:prstGeom prst="ellipse">
              <a:avLst/>
            </a:prstGeom>
            <a:noFill/>
            <a:ln w="63500" cmpd="thinThick">
              <a:solidFill>
                <a:srgbClr val="FF0000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14388"/>
                        <a:gd name="connsiteY0" fmla="*/ 392907 h 785813"/>
                        <a:gd name="connsiteX1" fmla="*/ 407194 w 814388"/>
                        <a:gd name="connsiteY1" fmla="*/ 0 h 785813"/>
                        <a:gd name="connsiteX2" fmla="*/ 814388 w 814388"/>
                        <a:gd name="connsiteY2" fmla="*/ 392907 h 785813"/>
                        <a:gd name="connsiteX3" fmla="*/ 407194 w 814388"/>
                        <a:gd name="connsiteY3" fmla="*/ 785814 h 785813"/>
                        <a:gd name="connsiteX4" fmla="*/ 0 w 814388"/>
                        <a:gd name="connsiteY4" fmla="*/ 392907 h 785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4388" h="785813" fill="none" extrusionOk="0">
                          <a:moveTo>
                            <a:pt x="0" y="392907"/>
                          </a:moveTo>
                          <a:cubicBezTo>
                            <a:pt x="44911" y="181238"/>
                            <a:pt x="206566" y="-49925"/>
                            <a:pt x="407194" y="0"/>
                          </a:cubicBezTo>
                          <a:cubicBezTo>
                            <a:pt x="595894" y="-5541"/>
                            <a:pt x="805421" y="184352"/>
                            <a:pt x="814388" y="392907"/>
                          </a:cubicBezTo>
                          <a:cubicBezTo>
                            <a:pt x="812503" y="591929"/>
                            <a:pt x="601562" y="828227"/>
                            <a:pt x="407194" y="785814"/>
                          </a:cubicBezTo>
                          <a:cubicBezTo>
                            <a:pt x="197580" y="794365"/>
                            <a:pt x="26076" y="616174"/>
                            <a:pt x="0" y="392907"/>
                          </a:cubicBezTo>
                          <a:close/>
                        </a:path>
                        <a:path w="814388" h="785813" stroke="0" extrusionOk="0">
                          <a:moveTo>
                            <a:pt x="0" y="392907"/>
                          </a:moveTo>
                          <a:cubicBezTo>
                            <a:pt x="-19550" y="163851"/>
                            <a:pt x="167017" y="5739"/>
                            <a:pt x="407194" y="0"/>
                          </a:cubicBezTo>
                          <a:cubicBezTo>
                            <a:pt x="665107" y="6953"/>
                            <a:pt x="801317" y="176326"/>
                            <a:pt x="814388" y="392907"/>
                          </a:cubicBezTo>
                          <a:cubicBezTo>
                            <a:pt x="788055" y="635620"/>
                            <a:pt x="629732" y="798797"/>
                            <a:pt x="407194" y="785814"/>
                          </a:cubicBezTo>
                          <a:cubicBezTo>
                            <a:pt x="160375" y="773814"/>
                            <a:pt x="43495" y="630686"/>
                            <a:pt x="0" y="39290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ela Deck Medium" pitchFamily="2" charset="0"/>
              </a:endParaRPr>
            </a:p>
          </p:txBody>
        </p:sp>
      </p:grpSp>
      <p:pic>
        <p:nvPicPr>
          <p:cNvPr id="12" name="Picture 11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A63E78DE-7421-B463-CBF4-79BC45370A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0225" y="4296790"/>
            <a:ext cx="3040881" cy="980389"/>
          </a:xfrm>
          <a:prstGeom prst="rect">
            <a:avLst/>
          </a:prstGeom>
        </p:spPr>
      </p:pic>
      <p:pic>
        <p:nvPicPr>
          <p:cNvPr id="15" name="Picture 1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69FEC7D-CA53-18B5-79CA-8FFCCD25EA6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1524" y="5432119"/>
            <a:ext cx="2673231" cy="131152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B17761-D7D9-2E22-C9B4-BE8FD17BB3A2}"/>
              </a:ext>
            </a:extLst>
          </p:cNvPr>
          <p:cNvGrpSpPr/>
          <p:nvPr/>
        </p:nvGrpSpPr>
        <p:grpSpPr>
          <a:xfrm>
            <a:off x="1259199" y="5763363"/>
            <a:ext cx="2302305" cy="1012806"/>
            <a:chOff x="2500311" y="3107531"/>
            <a:chExt cx="2302305" cy="1012806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0707E09F-0CF7-2265-AC6C-EE1AE3A69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00311" y="3143250"/>
              <a:ext cx="772883" cy="67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7547938-65FF-F673-A8B4-5B83E4FDD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65022" y="3143250"/>
              <a:ext cx="772883" cy="67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59AFCB-172A-DC7B-48E9-8043D04A1B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733" y="3107531"/>
              <a:ext cx="772883" cy="67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F6E95D-98C5-C6BA-C100-AD9E6471605A}"/>
                </a:ext>
              </a:extLst>
            </p:cNvPr>
            <p:cNvSpPr txBox="1"/>
            <p:nvPr/>
          </p:nvSpPr>
          <p:spPr>
            <a:xfrm>
              <a:off x="2610073" y="3843338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 err="1">
                  <a:latin typeface="Canela Deck Medium" pitchFamily="2" charset="0"/>
                </a:rPr>
                <a:t>Wk</a:t>
              </a:r>
              <a:endParaRPr lang="en-US" sz="1200" dirty="0">
                <a:latin typeface="Canela Deck Medium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33F352-843D-7704-4722-DCA544C29358}"/>
                </a:ext>
              </a:extLst>
            </p:cNvPr>
            <p:cNvSpPr txBox="1"/>
            <p:nvPr/>
          </p:nvSpPr>
          <p:spPr>
            <a:xfrm>
              <a:off x="3436500" y="3843337"/>
              <a:ext cx="437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 err="1">
                  <a:latin typeface="Canela Deck Medium" pitchFamily="2" charset="0"/>
                </a:rPr>
                <a:t>Wq</a:t>
              </a:r>
              <a:endParaRPr lang="en-US" sz="1200" dirty="0">
                <a:latin typeface="Canela Deck Medium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0740BA-E9B8-B60C-D612-AFE30F9529A7}"/>
                </a:ext>
              </a:extLst>
            </p:cNvPr>
            <p:cNvSpPr txBox="1"/>
            <p:nvPr/>
          </p:nvSpPr>
          <p:spPr>
            <a:xfrm>
              <a:off x="4201211" y="3843337"/>
              <a:ext cx="429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>
                  <a:latin typeface="Canela Deck Medium" pitchFamily="2" charset="0"/>
                </a:rPr>
                <a:t>Wv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662391-F28E-8914-E6EA-9DEAD61CE3D9}"/>
              </a:ext>
            </a:extLst>
          </p:cNvPr>
          <p:cNvSpPr txBox="1"/>
          <p:nvPr/>
        </p:nvSpPr>
        <p:spPr>
          <a:xfrm>
            <a:off x="1317763" y="5394031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nela Deck Medium" pitchFamily="2" charset="0"/>
              </a:rPr>
              <a:t>Model weights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A6D211-0E56-6562-DC8B-F5C7EC96F245}"/>
              </a:ext>
            </a:extLst>
          </p:cNvPr>
          <p:cNvSpPr txBox="1"/>
          <p:nvPr/>
        </p:nvSpPr>
        <p:spPr>
          <a:xfrm>
            <a:off x="3851992" y="5429750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nela Deck Medium" pitchFamily="2" charset="0"/>
              </a:rPr>
              <a:t>KV cache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AB03B-3C86-BDC8-5E79-D1C44C0E26A9}"/>
              </a:ext>
            </a:extLst>
          </p:cNvPr>
          <p:cNvSpPr txBox="1"/>
          <p:nvPr/>
        </p:nvSpPr>
        <p:spPr>
          <a:xfrm>
            <a:off x="6299016" y="6354875"/>
            <a:ext cx="5673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sz="1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Bookman Old Style" panose="02050604050505020204" pitchFamily="18" charset="0"/>
              </a:rPr>
              <a:t>Vaswani, Ashish. "Attention is all you need.” </a:t>
            </a:r>
            <a:r>
              <a:rPr lang="en-SG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Bookman Old Style" panose="02050604050505020204" pitchFamily="18" charset="0"/>
              </a:rPr>
              <a:t>NeurIPS</a:t>
            </a:r>
            <a:r>
              <a:rPr lang="en-SG" sz="1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Bookman Old Style" panose="02050604050505020204" pitchFamily="18" charset="0"/>
              </a:rPr>
              <a:t> 2017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216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CB18-DD61-4228-F472-35FB172D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961"/>
            <a:ext cx="10509738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Self-Attention: Poor Scalability with Context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7623B-C81F-55EB-ADAA-E7541FAF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3905F-DF51-BE9B-72C3-D217A222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0" y="2341239"/>
            <a:ext cx="5054860" cy="3035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25D44-D8C2-3276-F28F-D2B5716D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60" y="2517177"/>
            <a:ext cx="7137140" cy="2980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68E7AA-F91B-64B9-853C-0BE0FDD68F03}"/>
              </a:ext>
            </a:extLst>
          </p:cNvPr>
          <p:cNvSpPr txBox="1"/>
          <p:nvPr/>
        </p:nvSpPr>
        <p:spPr>
          <a:xfrm>
            <a:off x="1179750" y="858774"/>
            <a:ext cx="983249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Attention scales poorly with context length, requiring quadratic operations and memory for n tokens</a:t>
            </a:r>
          </a:p>
        </p:txBody>
      </p:sp>
    </p:spTree>
    <p:extLst>
      <p:ext uri="{BB962C8B-B14F-4D97-AF65-F5344CB8AC3E}">
        <p14:creationId xmlns:p14="http://schemas.microsoft.com/office/powerpoint/2010/main" val="1760133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63338D-4F82-F4C0-D225-35E3E182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Sparsity in LLM Workloads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80343C-F2BB-0C43-D51E-4F9750ADA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Mixture of Experts (</a:t>
            </a:r>
            <a:r>
              <a:rPr lang="en-US" sz="2400" b="1" dirty="0" err="1"/>
              <a:t>MoE</a:t>
            </a:r>
            <a:r>
              <a:rPr lang="en-US" sz="2400" b="1" dirty="0"/>
              <a:t>): </a:t>
            </a:r>
            <a:r>
              <a:rPr lang="en-US" sz="2400" dirty="0"/>
              <a:t>Only a subset of expert modules are activated per token: ~5.5% active parameters in Deepseek-v3 671B</a:t>
            </a: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C3920-F53F-F78D-3CE3-D184A4DA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33</a:t>
            </a:fld>
            <a:endParaRPr lang="en-US"/>
          </a:p>
        </p:txBody>
      </p:sp>
      <p:pic>
        <p:nvPicPr>
          <p:cNvPr id="3074" name="Picture 2" descr="DeepSeek-V3 Technical Analysis - MoE, Fine-Grained Quantization, DualPipe,  MLA">
            <a:extLst>
              <a:ext uri="{FF2B5EF4-FFF2-40B4-BE49-F238E27FC236}">
                <a16:creationId xmlns:a16="http://schemas.microsoft.com/office/drawing/2014/main" id="{AA401A1F-1790-2016-C453-EFA64D3B0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54" y="2080294"/>
            <a:ext cx="6838340" cy="385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6B14EE7-9335-47FF-5D5E-B5C3246EFAE3}"/>
              </a:ext>
            </a:extLst>
          </p:cNvPr>
          <p:cNvSpPr/>
          <p:nvPr/>
        </p:nvSpPr>
        <p:spPr>
          <a:xfrm>
            <a:off x="644769" y="3669323"/>
            <a:ext cx="2098431" cy="79716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Feed Forward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C6034-32C3-B370-3430-53C364B1DD2C}"/>
              </a:ext>
            </a:extLst>
          </p:cNvPr>
          <p:cNvSpPr txBox="1"/>
          <p:nvPr/>
        </p:nvSpPr>
        <p:spPr>
          <a:xfrm>
            <a:off x="1311964" y="6308035"/>
            <a:ext cx="10601740" cy="338554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effectLst/>
                <a:latin typeface="Bookman Old Style" panose="02050604050505020204" pitchFamily="18" charset="0"/>
              </a:rPr>
              <a:t>DAOP: Data-Aware Offloading and Predictive Pre-Calculation for Efficient </a:t>
            </a:r>
            <a:r>
              <a:rPr lang="en-US" sz="1600" dirty="0" err="1">
                <a:effectLst/>
                <a:latin typeface="Bookman Old Style" panose="02050604050505020204" pitchFamily="18" charset="0"/>
              </a:rPr>
              <a:t>MoE</a:t>
            </a:r>
            <a:r>
              <a:rPr lang="en-US" sz="1600" dirty="0">
                <a:effectLst/>
                <a:latin typeface="Bookman Old Style" panose="02050604050505020204" pitchFamily="18" charset="0"/>
              </a:rPr>
              <a:t> Inference, DATE 2025</a:t>
            </a:r>
          </a:p>
        </p:txBody>
      </p:sp>
    </p:spTree>
    <p:extLst>
      <p:ext uri="{BB962C8B-B14F-4D97-AF65-F5344CB8AC3E}">
        <p14:creationId xmlns:p14="http://schemas.microsoft.com/office/powerpoint/2010/main" val="3800718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CFD5A-23C6-F6DD-07F6-0EB148E2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DF075-757C-4865-F1FC-8591099C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Sparsity in LLM Workloads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ECD58D-78BA-9CC4-46EE-AF58205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Mixture of Experts (</a:t>
            </a:r>
            <a:r>
              <a:rPr lang="en-US" sz="2400" b="1" dirty="0" err="1"/>
              <a:t>MoE</a:t>
            </a:r>
            <a:r>
              <a:rPr lang="en-US" sz="2400" b="1" dirty="0"/>
              <a:t>): </a:t>
            </a:r>
            <a:r>
              <a:rPr lang="en-US" sz="2400" dirty="0"/>
              <a:t>Only a subset of expert modules are activated per token: ~5.5% active parameters in Deepseek-v3 671B</a:t>
            </a:r>
          </a:p>
          <a:p>
            <a:r>
              <a:rPr lang="en-US" sz="2400" b="1" dirty="0"/>
              <a:t>Structured sparsity in attention: </a:t>
            </a:r>
            <a:r>
              <a:rPr lang="en-US" sz="2400" dirty="0"/>
              <a:t>Sparse attention patterns (e.g., Mistral's sliding window, </a:t>
            </a:r>
            <a:r>
              <a:rPr lang="en-US" sz="2400" dirty="0" err="1"/>
              <a:t>DeepSeek</a:t>
            </a:r>
            <a:r>
              <a:rPr lang="en-US" sz="2400" dirty="0"/>
              <a:t> native sparse attention)</a:t>
            </a: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462B9-F25C-B142-4FEC-8C87E04A2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10644A21-1A2B-49CC-D8C8-D9ED0195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16" y="2696307"/>
            <a:ext cx="10121394" cy="305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26818C-D72A-79BC-3CEE-3FDAC173AE75}"/>
              </a:ext>
            </a:extLst>
          </p:cNvPr>
          <p:cNvSpPr txBox="1"/>
          <p:nvPr/>
        </p:nvSpPr>
        <p:spPr>
          <a:xfrm>
            <a:off x="3684895" y="5718412"/>
            <a:ext cx="5049672" cy="369332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effectLst/>
                <a:latin typeface="Bookman Old Style" panose="02050604050505020204" pitchFamily="18" charset="0"/>
              </a:rPr>
              <a:t>Deepseek</a:t>
            </a:r>
            <a:r>
              <a:rPr lang="en-US" dirty="0">
                <a:effectLst/>
                <a:latin typeface="Bookman Old Style" panose="02050604050505020204" pitchFamily="18" charset="0"/>
              </a:rPr>
              <a:t> Native Sparsity</a:t>
            </a:r>
          </a:p>
        </p:txBody>
      </p:sp>
    </p:spTree>
    <p:extLst>
      <p:ext uri="{BB962C8B-B14F-4D97-AF65-F5344CB8AC3E}">
        <p14:creationId xmlns:p14="http://schemas.microsoft.com/office/powerpoint/2010/main" val="1263643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81E8-4D71-6928-5101-478E8D95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10694"/>
            <a:ext cx="11249025" cy="1325563"/>
          </a:xfrm>
        </p:spPr>
        <p:txBody>
          <a:bodyPr>
            <a:normAutofit/>
          </a:bodyPr>
          <a:lstStyle/>
          <a:p>
            <a:r>
              <a:rPr lang="en-SG" dirty="0"/>
              <a:t>Structured Sparsity in Attentions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CB874-C558-A7C2-D767-21B58E4B5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95" y="1045845"/>
            <a:ext cx="11069782" cy="1473240"/>
          </a:xfrm>
        </p:spPr>
        <p:txBody>
          <a:bodyPr>
            <a:normAutofit fontScale="92500"/>
          </a:bodyPr>
          <a:lstStyle/>
          <a:p>
            <a:r>
              <a:rPr lang="en-SG" dirty="0"/>
              <a:t>Advanced attention mechanisms leverage diverse </a:t>
            </a:r>
            <a:r>
              <a:rPr lang="en-SG" b="1" dirty="0">
                <a:solidFill>
                  <a:schemeClr val="accent5">
                    <a:lumMod val="50000"/>
                  </a:schemeClr>
                </a:solidFill>
              </a:rPr>
              <a:t>sparse matrix computations</a:t>
            </a:r>
            <a:r>
              <a:rPr lang="en-SG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SG" dirty="0"/>
              <a:t>with specialized patterns for enhanced efficiency</a:t>
            </a:r>
          </a:p>
          <a:p>
            <a:r>
              <a:rPr lang="en-SG" dirty="0"/>
              <a:t>Each type of attention mechanism requires </a:t>
            </a:r>
            <a:r>
              <a:rPr lang="en-SG" b="1" dirty="0">
                <a:solidFill>
                  <a:schemeClr val="accent5">
                    <a:lumMod val="50000"/>
                  </a:schemeClr>
                </a:solidFill>
              </a:rPr>
              <a:t>unique dataflow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B875B-A53E-93A0-BBC1-72809226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5738" y="6554619"/>
            <a:ext cx="474945" cy="365125"/>
          </a:xfrm>
          <a:prstGeom prst="rect">
            <a:avLst/>
          </a:prstGeom>
        </p:spPr>
        <p:txBody>
          <a:bodyPr/>
          <a:lstStyle/>
          <a:p>
            <a:fld id="{9C1D137B-275D-AE42-8E00-382F28479327}" type="slidenum">
              <a:rPr lang="en-US" smtClean="0"/>
              <a:t>35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AE7DE19-C0AB-DA70-EFCE-0F58ED683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90764" y="2565062"/>
            <a:ext cx="1800225" cy="167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9DF9312-E431-9C0E-E6FE-BB93ADC9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79" y="4546111"/>
            <a:ext cx="3585412" cy="164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402B9BD-58A8-8B6A-7CDB-A4B92BD0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0289" y="4519977"/>
            <a:ext cx="3581400" cy="167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A3978CA3-DBC0-18B6-2EC1-6EA3E56D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989" y="2587555"/>
            <a:ext cx="5358403" cy="164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529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19E71-4C9C-B075-DED8-D0E6D46B3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ED4F40-2D21-01BC-829D-8E092C29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Sparsity in LLM Workloads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C52CF7-C3DC-68A9-3024-64E7A293C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Mixture of Experts (</a:t>
            </a:r>
            <a:r>
              <a:rPr lang="en-US" sz="2400" b="1" dirty="0" err="1"/>
              <a:t>MoE</a:t>
            </a:r>
            <a:r>
              <a:rPr lang="en-US" sz="2400" b="1" dirty="0"/>
              <a:t>): </a:t>
            </a:r>
            <a:r>
              <a:rPr lang="en-US" sz="2400" dirty="0"/>
              <a:t>Only a subset of expert modules are activated per token: ~5.5% active parameters in Deepseek-v3 671B</a:t>
            </a:r>
          </a:p>
          <a:p>
            <a:r>
              <a:rPr lang="en-US" sz="2400" b="1" dirty="0"/>
              <a:t>Structured sparsity in attention: </a:t>
            </a:r>
            <a:r>
              <a:rPr lang="en-US" sz="2400" dirty="0"/>
              <a:t>Sparse attention patterns (e.g., Mistral's sliding window, </a:t>
            </a:r>
            <a:r>
              <a:rPr lang="en-US" sz="2400" dirty="0" err="1"/>
              <a:t>DeepSeek</a:t>
            </a:r>
            <a:r>
              <a:rPr lang="en-US" sz="2400" dirty="0"/>
              <a:t> native sparse attention)</a:t>
            </a:r>
          </a:p>
          <a:p>
            <a:r>
              <a:rPr lang="en-US" sz="2400" b="1" dirty="0"/>
              <a:t>Unstructured</a:t>
            </a:r>
            <a:r>
              <a:rPr lang="en-US" sz="2400" dirty="0"/>
              <a:t> </a:t>
            </a:r>
            <a:r>
              <a:rPr lang="en-US" sz="2400" b="1" dirty="0"/>
              <a:t>Sparsity:</a:t>
            </a:r>
            <a:r>
              <a:rPr lang="en-US" sz="2400" dirty="0"/>
              <a:t> Individual parameters becoming zero via pruning, activation, or training-time sparsity constraints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D7EBAB-1430-56FE-6E11-A2BDACCA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36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A898B3-D7C2-A525-D8EF-E37C000A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449" y="3472069"/>
            <a:ext cx="3044372" cy="2829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6" descr="Optimizing Deep Learning Models with Pruning: A Practical Guide | by Jan  Marcel Kezmann | Medium">
            <a:extLst>
              <a:ext uri="{FF2B5EF4-FFF2-40B4-BE49-F238E27FC236}">
                <a16:creationId xmlns:a16="http://schemas.microsoft.com/office/drawing/2014/main" id="{E043B169-0A62-77A7-E748-E859BEBB7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7671" y="3656776"/>
            <a:ext cx="4758329" cy="197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96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033DF-F23C-1711-4BF5-832D6E45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64253E-D0FB-3074-6F92-4EEC18AFA594}"/>
              </a:ext>
            </a:extLst>
          </p:cNvPr>
          <p:cNvSpPr txBox="1"/>
          <p:nvPr/>
        </p:nvSpPr>
        <p:spPr>
          <a:xfrm>
            <a:off x="1863970" y="2180492"/>
            <a:ext cx="9144000" cy="132343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effectLst/>
                <a:latin typeface="Bookman Old Style" panose="02050604050505020204" pitchFamily="18" charset="0"/>
              </a:rPr>
              <a:t>We need sparsity for efficiency…</a:t>
            </a:r>
          </a:p>
          <a:p>
            <a:pPr algn="l"/>
            <a:r>
              <a:rPr lang="en-US" sz="40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B</a:t>
            </a:r>
            <a:r>
              <a:rPr lang="en-US" sz="4000" b="1" dirty="0">
                <a:solidFill>
                  <a:srgbClr val="C00000"/>
                </a:solidFill>
                <a:effectLst/>
                <a:latin typeface="Bookman Old Style" panose="02050604050505020204" pitchFamily="18" charset="0"/>
              </a:rPr>
              <a:t>ut is the hardware ready?</a:t>
            </a:r>
          </a:p>
        </p:txBody>
      </p:sp>
    </p:spTree>
    <p:extLst>
      <p:ext uri="{BB962C8B-B14F-4D97-AF65-F5344CB8AC3E}">
        <p14:creationId xmlns:p14="http://schemas.microsoft.com/office/powerpoint/2010/main" val="2560396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0B38D-E7EC-CFE3-E402-4720BB186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65D40-E066-1C03-8C1B-A6B07815A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46" y="0"/>
            <a:ext cx="9914616" cy="85155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GPUs Adopted Restricted Structured Sparsity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CDD9FC-8B57-0B83-1E09-2DD322C2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FA091-E1B6-BAAC-B943-87BC5FB3DB6A}"/>
              </a:ext>
            </a:extLst>
          </p:cNvPr>
          <p:cNvSpPr txBox="1"/>
          <p:nvPr/>
        </p:nvSpPr>
        <p:spPr>
          <a:xfrm>
            <a:off x="9194670" y="6521548"/>
            <a:ext cx="275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Source: Nvidia; Bill Dally</a:t>
            </a:r>
          </a:p>
        </p:txBody>
      </p:sp>
      <p:pic>
        <p:nvPicPr>
          <p:cNvPr id="9" name="Google Shape;171;p27">
            <a:extLst>
              <a:ext uri="{FF2B5EF4-FFF2-40B4-BE49-F238E27FC236}">
                <a16:creationId xmlns:a16="http://schemas.microsoft.com/office/drawing/2014/main" id="{3714FFB1-9A5C-A8B8-B4D7-9A2D9234AA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585" y="1520161"/>
            <a:ext cx="5943599" cy="29463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7AFB4C-7C96-0E9E-1398-450CE43EAFAB}"/>
              </a:ext>
            </a:extLst>
          </p:cNvPr>
          <p:cNvSpPr txBox="1"/>
          <p:nvPr/>
        </p:nvSpPr>
        <p:spPr>
          <a:xfrm>
            <a:off x="6941504" y="2565210"/>
            <a:ext cx="371952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Bookman Old Style" panose="02050604050505020204" pitchFamily="18" charset="0"/>
              </a:rPr>
              <a:t>GPUs cannot deal with unstructured sparsity</a:t>
            </a:r>
          </a:p>
        </p:txBody>
      </p:sp>
    </p:spTree>
    <p:extLst>
      <p:ext uri="{BB962C8B-B14F-4D97-AF65-F5344CB8AC3E}">
        <p14:creationId xmlns:p14="http://schemas.microsoft.com/office/powerpoint/2010/main" val="3316550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9BCD536-000D-5267-7D40-D043DF71F830}"/>
              </a:ext>
            </a:extLst>
          </p:cNvPr>
          <p:cNvSpPr/>
          <p:nvPr/>
        </p:nvSpPr>
        <p:spPr>
          <a:xfrm rot="16200000">
            <a:off x="8844473" y="4490408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743BF6-D5A8-62C3-46A5-90EE76C60C21}"/>
              </a:ext>
            </a:extLst>
          </p:cNvPr>
          <p:cNvSpPr/>
          <p:nvPr/>
        </p:nvSpPr>
        <p:spPr>
          <a:xfrm rot="16200000">
            <a:off x="8844473" y="4224914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E75451-E968-1FE3-8FCD-8B0DD93F91A4}"/>
              </a:ext>
            </a:extLst>
          </p:cNvPr>
          <p:cNvSpPr/>
          <p:nvPr/>
        </p:nvSpPr>
        <p:spPr>
          <a:xfrm rot="16200000">
            <a:off x="8844473" y="5022475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0F73CF6-CDE7-174B-764E-D13C9D03EBDE}"/>
              </a:ext>
            </a:extLst>
          </p:cNvPr>
          <p:cNvSpPr/>
          <p:nvPr/>
        </p:nvSpPr>
        <p:spPr>
          <a:xfrm rot="16200000">
            <a:off x="8844473" y="4756981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1BCEE36-4417-AF18-47CE-A474FEFA0834}"/>
              </a:ext>
            </a:extLst>
          </p:cNvPr>
          <p:cNvSpPr/>
          <p:nvPr/>
        </p:nvSpPr>
        <p:spPr>
          <a:xfrm rot="16200000">
            <a:off x="8691541" y="4491981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48D426-6BEB-2120-076E-1CBC23279902}"/>
              </a:ext>
            </a:extLst>
          </p:cNvPr>
          <p:cNvSpPr/>
          <p:nvPr/>
        </p:nvSpPr>
        <p:spPr>
          <a:xfrm rot="16200000">
            <a:off x="8691541" y="4226488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DA5296C-456C-294F-6C20-5FB8CC45012B}"/>
              </a:ext>
            </a:extLst>
          </p:cNvPr>
          <p:cNvSpPr/>
          <p:nvPr/>
        </p:nvSpPr>
        <p:spPr>
          <a:xfrm rot="16200000">
            <a:off x="8691541" y="5024048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EE3D8F-06A8-C77C-C386-27BBDC3DE2C0}"/>
              </a:ext>
            </a:extLst>
          </p:cNvPr>
          <p:cNvSpPr/>
          <p:nvPr/>
        </p:nvSpPr>
        <p:spPr>
          <a:xfrm rot="16200000">
            <a:off x="8691541" y="4758555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8957F78-FC75-F316-A74B-DE23F786D541}"/>
              </a:ext>
            </a:extLst>
          </p:cNvPr>
          <p:cNvSpPr/>
          <p:nvPr/>
        </p:nvSpPr>
        <p:spPr>
          <a:xfrm rot="16200000">
            <a:off x="8543067" y="4491384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42171A1-81A1-046A-CEA3-227EE2CF90CF}"/>
              </a:ext>
            </a:extLst>
          </p:cNvPr>
          <p:cNvSpPr/>
          <p:nvPr/>
        </p:nvSpPr>
        <p:spPr>
          <a:xfrm rot="16200000">
            <a:off x="8543067" y="4225890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D92E53-13F8-0D2B-EFCB-A176035088FB}"/>
              </a:ext>
            </a:extLst>
          </p:cNvPr>
          <p:cNvSpPr/>
          <p:nvPr/>
        </p:nvSpPr>
        <p:spPr>
          <a:xfrm rot="16200000">
            <a:off x="8543067" y="5023451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6A207E0-7100-F2EF-FCCB-64A7DC3C8D31}"/>
              </a:ext>
            </a:extLst>
          </p:cNvPr>
          <p:cNvSpPr/>
          <p:nvPr/>
        </p:nvSpPr>
        <p:spPr>
          <a:xfrm rot="16200000">
            <a:off x="8543067" y="4757957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31EB1F-9879-6903-5133-D09F75FE3DAA}"/>
              </a:ext>
            </a:extLst>
          </p:cNvPr>
          <p:cNvSpPr/>
          <p:nvPr/>
        </p:nvSpPr>
        <p:spPr>
          <a:xfrm rot="16200000">
            <a:off x="8390135" y="4492957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D856087-7C85-05B3-6F90-C411648802B6}"/>
              </a:ext>
            </a:extLst>
          </p:cNvPr>
          <p:cNvSpPr/>
          <p:nvPr/>
        </p:nvSpPr>
        <p:spPr>
          <a:xfrm rot="16200000">
            <a:off x="8390135" y="4227464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635CA8D-B8C7-D2C5-BE93-E8D0A8FBD3D9}"/>
              </a:ext>
            </a:extLst>
          </p:cNvPr>
          <p:cNvSpPr/>
          <p:nvPr/>
        </p:nvSpPr>
        <p:spPr>
          <a:xfrm rot="16200000">
            <a:off x="8390135" y="5025024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653EF7-8F4F-45EB-52A7-A31EB684CE4E}"/>
              </a:ext>
            </a:extLst>
          </p:cNvPr>
          <p:cNvSpPr/>
          <p:nvPr/>
        </p:nvSpPr>
        <p:spPr>
          <a:xfrm rot="16200000">
            <a:off x="8390135" y="4759531"/>
            <a:ext cx="203449" cy="97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6416060-97A1-33CC-4F1E-AF25E4271471}"/>
              </a:ext>
            </a:extLst>
          </p:cNvPr>
          <p:cNvSpPr/>
          <p:nvPr/>
        </p:nvSpPr>
        <p:spPr>
          <a:xfrm>
            <a:off x="9791616" y="3889715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43B1F4-F4CA-8B15-FA91-5DD4BAA683CB}"/>
              </a:ext>
            </a:extLst>
          </p:cNvPr>
          <p:cNvSpPr/>
          <p:nvPr/>
        </p:nvSpPr>
        <p:spPr>
          <a:xfrm>
            <a:off x="10091247" y="3889715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7A8C8F-46AB-109F-6F75-DE2F385DAD8F}"/>
              </a:ext>
            </a:extLst>
          </p:cNvPr>
          <p:cNvSpPr/>
          <p:nvPr/>
        </p:nvSpPr>
        <p:spPr>
          <a:xfrm>
            <a:off x="9191136" y="3889715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953188-448C-FA37-191D-1AC2EC865832}"/>
              </a:ext>
            </a:extLst>
          </p:cNvPr>
          <p:cNvSpPr/>
          <p:nvPr/>
        </p:nvSpPr>
        <p:spPr>
          <a:xfrm>
            <a:off x="9490767" y="3889715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C27499-F1F8-8D44-9998-73F810AB3B91}"/>
              </a:ext>
            </a:extLst>
          </p:cNvPr>
          <p:cNvSpPr/>
          <p:nvPr/>
        </p:nvSpPr>
        <p:spPr>
          <a:xfrm>
            <a:off x="9789840" y="3736548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A24362-C89E-4DE4-E326-A1E83F0F2974}"/>
              </a:ext>
            </a:extLst>
          </p:cNvPr>
          <p:cNvSpPr/>
          <p:nvPr/>
        </p:nvSpPr>
        <p:spPr>
          <a:xfrm>
            <a:off x="10089471" y="3736548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0C20BFD-E85E-5270-2E5B-B37712C6B1D2}"/>
              </a:ext>
            </a:extLst>
          </p:cNvPr>
          <p:cNvSpPr/>
          <p:nvPr/>
        </p:nvSpPr>
        <p:spPr>
          <a:xfrm>
            <a:off x="9189360" y="3736548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15F1A8-2B4D-255D-1906-D286787A37F9}"/>
              </a:ext>
            </a:extLst>
          </p:cNvPr>
          <p:cNvSpPr/>
          <p:nvPr/>
        </p:nvSpPr>
        <p:spPr>
          <a:xfrm>
            <a:off x="9488991" y="3736548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4E244E-680B-A85A-812C-40A34B66C06A}"/>
              </a:ext>
            </a:extLst>
          </p:cNvPr>
          <p:cNvSpPr/>
          <p:nvPr/>
        </p:nvSpPr>
        <p:spPr>
          <a:xfrm>
            <a:off x="9789840" y="3584785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008A67-0785-7417-70E4-5913308A4B54}"/>
              </a:ext>
            </a:extLst>
          </p:cNvPr>
          <p:cNvSpPr/>
          <p:nvPr/>
        </p:nvSpPr>
        <p:spPr>
          <a:xfrm>
            <a:off x="10089471" y="3584785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039235-1122-468A-A63F-06BAE6230270}"/>
              </a:ext>
            </a:extLst>
          </p:cNvPr>
          <p:cNvSpPr/>
          <p:nvPr/>
        </p:nvSpPr>
        <p:spPr>
          <a:xfrm>
            <a:off x="9189360" y="3584785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78E2BA8-3E71-0248-CA60-C5133FA1F0F8}"/>
              </a:ext>
            </a:extLst>
          </p:cNvPr>
          <p:cNvSpPr/>
          <p:nvPr/>
        </p:nvSpPr>
        <p:spPr>
          <a:xfrm>
            <a:off x="9488991" y="3584785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A2AB375-0C4B-C450-379E-78100145CE64}"/>
              </a:ext>
            </a:extLst>
          </p:cNvPr>
          <p:cNvSpPr/>
          <p:nvPr/>
        </p:nvSpPr>
        <p:spPr>
          <a:xfrm>
            <a:off x="9788064" y="3431618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4E21BF3-A592-0031-976F-06C720E1E9C7}"/>
              </a:ext>
            </a:extLst>
          </p:cNvPr>
          <p:cNvSpPr/>
          <p:nvPr/>
        </p:nvSpPr>
        <p:spPr>
          <a:xfrm>
            <a:off x="10087695" y="3431618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E4B519-FA97-5DFC-05C5-AF978B2ED3B9}"/>
              </a:ext>
            </a:extLst>
          </p:cNvPr>
          <p:cNvSpPr/>
          <p:nvPr/>
        </p:nvSpPr>
        <p:spPr>
          <a:xfrm>
            <a:off x="9187584" y="3431618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CD008DB-1A95-2576-A20A-1700626FFEDA}"/>
              </a:ext>
            </a:extLst>
          </p:cNvPr>
          <p:cNvSpPr/>
          <p:nvPr/>
        </p:nvSpPr>
        <p:spPr>
          <a:xfrm>
            <a:off x="9487215" y="3431618"/>
            <a:ext cx="229608" cy="975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6F3B0-06AB-6542-B876-6228EDF7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89" y="-30024"/>
            <a:ext cx="9092879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Hardware-Algorithm Gap on TPU and CGRA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360DB-CA12-F044-B556-62FE4551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39</a:t>
            </a:fld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477F4BE-0EDC-A001-3D47-B7EE0624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969" y="1196827"/>
            <a:ext cx="2732911" cy="1211879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B30B6783-D9ED-492F-9FDF-AA11C23E7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14" y="2933348"/>
            <a:ext cx="1702133" cy="2883951"/>
          </a:xfrm>
          <a:prstGeom prst="rect">
            <a:avLst/>
          </a:prstGeom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4C4AE1EE-7EA8-106E-1CDB-785B13A16750}"/>
              </a:ext>
            </a:extLst>
          </p:cNvPr>
          <p:cNvSpPr txBox="1"/>
          <p:nvPr/>
        </p:nvSpPr>
        <p:spPr>
          <a:xfrm>
            <a:off x="765546" y="5905110"/>
            <a:ext cx="56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Bookman Old Style" panose="02050604050505020204" pitchFamily="18" charset="0"/>
              </a:rPr>
              <a:t>Google TPU Matrix Multiply Unit (MXU) Dataflow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DF20C549-CF0F-F64D-B057-AD12A3D6AABE}"/>
              </a:ext>
            </a:extLst>
          </p:cNvPr>
          <p:cNvSpPr txBox="1"/>
          <p:nvPr/>
        </p:nvSpPr>
        <p:spPr>
          <a:xfrm>
            <a:off x="6459734" y="5868887"/>
            <a:ext cx="531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>
                <a:latin typeface="Bookman Old Style" panose="02050604050505020204" pitchFamily="18" charset="0"/>
              </a:rPr>
              <a:t>HiMap</a:t>
            </a:r>
            <a:r>
              <a:rPr lang="en-SG" dirty="0">
                <a:latin typeface="Bookman Old Style" panose="02050604050505020204" pitchFamily="18" charset="0"/>
              </a:rPr>
              <a:t> GEMM Schedule &amp; Dataflow on CGRA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89A96B6-2AAB-28BE-0211-EB0CB2CAABD7}"/>
              </a:ext>
            </a:extLst>
          </p:cNvPr>
          <p:cNvSpPr txBox="1"/>
          <p:nvPr/>
        </p:nvSpPr>
        <p:spPr>
          <a:xfrm>
            <a:off x="2134644" y="2998184"/>
            <a:ext cx="250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2x2 GEMM Computation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D9EED7-727C-332B-A20B-C6B88549444C}"/>
              </a:ext>
            </a:extLst>
          </p:cNvPr>
          <p:cNvSpPr/>
          <p:nvPr/>
        </p:nvSpPr>
        <p:spPr>
          <a:xfrm>
            <a:off x="9118475" y="4103225"/>
            <a:ext cx="1273405" cy="1134702"/>
          </a:xfrm>
          <a:prstGeom prst="rect">
            <a:avLst/>
          </a:prstGeom>
          <a:ln w="412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SG" sz="10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426069-C964-4722-B405-4D80C23F9FB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9307717" y="4379538"/>
            <a:ext cx="0" cy="58091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B0BA9A-E5B0-D45A-684B-63C07260DACA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9420744" y="4275707"/>
            <a:ext cx="7888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2819-3E13-057D-1EEF-2AE081F42F15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9420744" y="4541461"/>
            <a:ext cx="7888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D11613-3AF6-5720-B15D-C148C6890A7D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9612656" y="4379538"/>
            <a:ext cx="0" cy="58091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532D7B-FAAD-4AC2-6FBE-A7ADE68FC13A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9904644" y="4378033"/>
            <a:ext cx="0" cy="58091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8C6EB9-8198-4852-7579-00634F6761F8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10017671" y="4274202"/>
            <a:ext cx="7535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57534B-7E9A-1F8E-6930-01CD71847B8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10017671" y="4539956"/>
            <a:ext cx="7535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2EBDC0-A500-BFCA-6988-0E8C70D2CF31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10206051" y="4378033"/>
            <a:ext cx="0" cy="58091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C82131-1BC7-9F9C-49AA-76DBC021CF99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9725684" y="4274202"/>
            <a:ext cx="65932" cy="1505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6D5346-0512-39EC-E788-57F61D3974AF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725684" y="4539956"/>
            <a:ext cx="65932" cy="1505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ABD538-83DB-CDDE-10BB-54ED360BC9F1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9307717" y="4906533"/>
            <a:ext cx="0" cy="58091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0E5910-9FE9-FD2E-8CC9-69A80279988E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9420744" y="4802701"/>
            <a:ext cx="7888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AC0057-30D6-157D-7DC7-0E6F9A9779F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9420744" y="5068456"/>
            <a:ext cx="7888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325278-F6E9-978A-1F01-EA36F430FD8B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9612656" y="4906533"/>
            <a:ext cx="0" cy="58091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0DECBA-E0E6-6226-B015-62144F44C17A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9904644" y="4905028"/>
            <a:ext cx="0" cy="58091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CB420F-0E09-0022-317C-0565478BBF0F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10017671" y="4801197"/>
            <a:ext cx="7535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1B3F1-824A-517B-9191-7F217F132829}"/>
              </a:ext>
            </a:extLst>
          </p:cNvPr>
          <p:cNvSpPr/>
          <p:nvPr/>
        </p:nvSpPr>
        <p:spPr>
          <a:xfrm>
            <a:off x="9194689" y="4171875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DE8833-DE32-8E15-D94A-E5406FAEE3EE}"/>
              </a:ext>
            </a:extLst>
          </p:cNvPr>
          <p:cNvSpPr/>
          <p:nvPr/>
        </p:nvSpPr>
        <p:spPr>
          <a:xfrm>
            <a:off x="9194689" y="4437630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3C1CA-4F25-7370-E708-8E021E246F7F}"/>
              </a:ext>
            </a:extLst>
          </p:cNvPr>
          <p:cNvSpPr/>
          <p:nvPr/>
        </p:nvSpPr>
        <p:spPr>
          <a:xfrm>
            <a:off x="9499629" y="4171875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E5029-4C87-85C5-4EBA-92A4519D3035}"/>
              </a:ext>
            </a:extLst>
          </p:cNvPr>
          <p:cNvSpPr/>
          <p:nvPr/>
        </p:nvSpPr>
        <p:spPr>
          <a:xfrm>
            <a:off x="9499629" y="4437630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1F835B-1B61-1BFD-3260-44427432F79D}"/>
              </a:ext>
            </a:extLst>
          </p:cNvPr>
          <p:cNvSpPr/>
          <p:nvPr/>
        </p:nvSpPr>
        <p:spPr>
          <a:xfrm>
            <a:off x="9791616" y="4170370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DF606D-2912-AD45-3BBC-B0A204A5F7BC}"/>
              </a:ext>
            </a:extLst>
          </p:cNvPr>
          <p:cNvSpPr/>
          <p:nvPr/>
        </p:nvSpPr>
        <p:spPr>
          <a:xfrm>
            <a:off x="9791616" y="4436125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197BEC-E34D-06F1-14A3-C9575EA9645F}"/>
              </a:ext>
            </a:extLst>
          </p:cNvPr>
          <p:cNvSpPr/>
          <p:nvPr/>
        </p:nvSpPr>
        <p:spPr>
          <a:xfrm>
            <a:off x="10093023" y="4170370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CA8933-773D-D796-6BCA-BB98BD6B585E}"/>
              </a:ext>
            </a:extLst>
          </p:cNvPr>
          <p:cNvSpPr/>
          <p:nvPr/>
        </p:nvSpPr>
        <p:spPr>
          <a:xfrm>
            <a:off x="10093023" y="4436125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914FEA-2985-C4C9-067C-9C010C191C69}"/>
              </a:ext>
            </a:extLst>
          </p:cNvPr>
          <p:cNvSpPr/>
          <p:nvPr/>
        </p:nvSpPr>
        <p:spPr>
          <a:xfrm>
            <a:off x="9194689" y="4698870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5469D4-EF2F-2F4E-CD48-2227DC0A75EB}"/>
              </a:ext>
            </a:extLst>
          </p:cNvPr>
          <p:cNvSpPr/>
          <p:nvPr/>
        </p:nvSpPr>
        <p:spPr>
          <a:xfrm>
            <a:off x="9194689" y="4964624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74ADA2-C88B-7511-70C9-D05123F052DD}"/>
              </a:ext>
            </a:extLst>
          </p:cNvPr>
          <p:cNvSpPr/>
          <p:nvPr/>
        </p:nvSpPr>
        <p:spPr>
          <a:xfrm>
            <a:off x="9499629" y="4698870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C8B7D5-790F-EAEB-BB94-BA19160A553F}"/>
              </a:ext>
            </a:extLst>
          </p:cNvPr>
          <p:cNvSpPr/>
          <p:nvPr/>
        </p:nvSpPr>
        <p:spPr>
          <a:xfrm>
            <a:off x="9499629" y="4964624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890042-3804-3B1C-CA7F-24DA13445356}"/>
              </a:ext>
            </a:extLst>
          </p:cNvPr>
          <p:cNvSpPr/>
          <p:nvPr/>
        </p:nvSpPr>
        <p:spPr>
          <a:xfrm>
            <a:off x="9791616" y="4697365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B6584-1E57-9B89-2D02-C800A7B27DC6}"/>
              </a:ext>
            </a:extLst>
          </p:cNvPr>
          <p:cNvSpPr/>
          <p:nvPr/>
        </p:nvSpPr>
        <p:spPr>
          <a:xfrm>
            <a:off x="9791616" y="4963119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97F176-5716-1D66-14A7-EAE1D1AC878E}"/>
              </a:ext>
            </a:extLst>
          </p:cNvPr>
          <p:cNvSpPr/>
          <p:nvPr/>
        </p:nvSpPr>
        <p:spPr>
          <a:xfrm>
            <a:off x="10093023" y="4697365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85D578-03BA-2A58-D124-7010414C48FE}"/>
              </a:ext>
            </a:extLst>
          </p:cNvPr>
          <p:cNvSpPr/>
          <p:nvPr/>
        </p:nvSpPr>
        <p:spPr>
          <a:xfrm>
            <a:off x="10093023" y="4963119"/>
            <a:ext cx="226056" cy="207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SG" sz="1000"/>
              <a:t>PE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18F918-B814-B8DB-4DAB-8A2FB3618F84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10017671" y="5066951"/>
            <a:ext cx="7535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52E698-08EF-2F22-B850-C0D035FAC011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10206051" y="4905028"/>
            <a:ext cx="0" cy="58091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5533BB-7DBF-224E-5E7A-86CF0EFF14C5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9725684" y="4801197"/>
            <a:ext cx="65932" cy="1505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81B78-817F-7BA0-5E83-A16DB57DC6FC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9725684" y="5066951"/>
            <a:ext cx="65932" cy="1505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33969-2291-4325-7537-D51C6F15158D}"/>
              </a:ext>
            </a:extLst>
          </p:cNvPr>
          <p:cNvCxnSpPr>
            <a:cxnSpLocks/>
            <a:stCxn id="28" idx="2"/>
            <a:endCxn id="35" idx="0"/>
          </p:cNvCxnSpPr>
          <p:nvPr/>
        </p:nvCxnSpPr>
        <p:spPr>
          <a:xfrm>
            <a:off x="10206051" y="4643788"/>
            <a:ext cx="0" cy="5357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FC37E0-705C-6864-568C-08A69CFD9DA9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>
            <a:off x="9904644" y="4643788"/>
            <a:ext cx="0" cy="5357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1FE50C-436B-DA06-B1A1-A87566B15CD9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>
            <a:off x="9612656" y="4645293"/>
            <a:ext cx="0" cy="5357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B94971A-2BCD-3100-FF3F-0D734A88AAC5}"/>
              </a:ext>
            </a:extLst>
          </p:cNvPr>
          <p:cNvCxnSpPr>
            <a:cxnSpLocks/>
            <a:stCxn id="22" idx="2"/>
            <a:endCxn id="29" idx="0"/>
          </p:cNvCxnSpPr>
          <p:nvPr/>
        </p:nvCxnSpPr>
        <p:spPr>
          <a:xfrm>
            <a:off x="9307717" y="4645293"/>
            <a:ext cx="0" cy="5357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257BA4A0-93AC-2E55-5CC7-06850BBA613E}"/>
              </a:ext>
            </a:extLst>
          </p:cNvPr>
          <p:cNvSpPr/>
          <p:nvPr/>
        </p:nvSpPr>
        <p:spPr>
          <a:xfrm>
            <a:off x="9008547" y="5259688"/>
            <a:ext cx="1559033" cy="563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D550F5B-7A90-8E1C-DD37-172DAA3130AB}"/>
              </a:ext>
            </a:extLst>
          </p:cNvPr>
          <p:cNvSpPr/>
          <p:nvPr/>
        </p:nvSpPr>
        <p:spPr>
          <a:xfrm>
            <a:off x="11104385" y="3834068"/>
            <a:ext cx="988840" cy="138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664CDCC-B56E-69F5-074D-D1B4C5A406D1}"/>
              </a:ext>
            </a:extLst>
          </p:cNvPr>
          <p:cNvGrpSpPr/>
          <p:nvPr/>
        </p:nvGrpSpPr>
        <p:grpSpPr>
          <a:xfrm>
            <a:off x="10544260" y="4174425"/>
            <a:ext cx="551709" cy="1003559"/>
            <a:chOff x="10652742" y="4386167"/>
            <a:chExt cx="551709" cy="1003559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FDF4403-45F5-354E-5C85-A454DDC36EC5}"/>
                </a:ext>
              </a:extLst>
            </p:cNvPr>
            <p:cNvSpPr/>
            <p:nvPr/>
          </p:nvSpPr>
          <p:spPr>
            <a:xfrm rot="16200000">
              <a:off x="11054041" y="4704700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5128BDA-9E50-9367-9209-EDD216303D25}"/>
                </a:ext>
              </a:extLst>
            </p:cNvPr>
            <p:cNvSpPr/>
            <p:nvPr/>
          </p:nvSpPr>
          <p:spPr>
            <a:xfrm rot="16200000">
              <a:off x="11054041" y="4439206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4750CDD-E642-7CF7-3F2A-26DC72E27115}"/>
                </a:ext>
              </a:extLst>
            </p:cNvPr>
            <p:cNvSpPr/>
            <p:nvPr/>
          </p:nvSpPr>
          <p:spPr>
            <a:xfrm rot="16200000">
              <a:off x="11054041" y="5236767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A39BCC2-DA6F-1AB3-CE21-60C09EC5D5C8}"/>
                </a:ext>
              </a:extLst>
            </p:cNvPr>
            <p:cNvSpPr/>
            <p:nvPr/>
          </p:nvSpPr>
          <p:spPr>
            <a:xfrm rot="16200000">
              <a:off x="11054041" y="4971273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6B34C48-C719-67D7-CA65-FE9B3F4AA9CE}"/>
                </a:ext>
              </a:extLst>
            </p:cNvPr>
            <p:cNvSpPr/>
            <p:nvPr/>
          </p:nvSpPr>
          <p:spPr>
            <a:xfrm rot="16200000">
              <a:off x="10901109" y="4706273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E04CC51-535A-4AAF-65C3-1B9352409266}"/>
                </a:ext>
              </a:extLst>
            </p:cNvPr>
            <p:cNvSpPr/>
            <p:nvPr/>
          </p:nvSpPr>
          <p:spPr>
            <a:xfrm rot="16200000">
              <a:off x="10901109" y="4440780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458156C-AA2A-40FB-1143-345FBB9A0FA6}"/>
                </a:ext>
              </a:extLst>
            </p:cNvPr>
            <p:cNvSpPr/>
            <p:nvPr/>
          </p:nvSpPr>
          <p:spPr>
            <a:xfrm rot="16200000">
              <a:off x="10901109" y="5238340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F83635F-F525-EA8B-4EE4-F1536B3194A9}"/>
                </a:ext>
              </a:extLst>
            </p:cNvPr>
            <p:cNvSpPr/>
            <p:nvPr/>
          </p:nvSpPr>
          <p:spPr>
            <a:xfrm rot="16200000">
              <a:off x="10901109" y="4972847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A150B79-EC95-EC05-98C1-2EFEF365A898}"/>
                </a:ext>
              </a:extLst>
            </p:cNvPr>
            <p:cNvSpPr/>
            <p:nvPr/>
          </p:nvSpPr>
          <p:spPr>
            <a:xfrm rot="16200000">
              <a:off x="10752635" y="4705676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20C4134-10B4-74BA-968A-98E4BC1E4D23}"/>
                </a:ext>
              </a:extLst>
            </p:cNvPr>
            <p:cNvSpPr/>
            <p:nvPr/>
          </p:nvSpPr>
          <p:spPr>
            <a:xfrm rot="16200000">
              <a:off x="10752635" y="4440182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713DBC-E74F-8C1D-A091-08E346716082}"/>
                </a:ext>
              </a:extLst>
            </p:cNvPr>
            <p:cNvSpPr/>
            <p:nvPr/>
          </p:nvSpPr>
          <p:spPr>
            <a:xfrm rot="16200000">
              <a:off x="10752635" y="5237743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CC079B7-60A9-2005-86F4-B00A45F68C5E}"/>
                </a:ext>
              </a:extLst>
            </p:cNvPr>
            <p:cNvSpPr/>
            <p:nvPr/>
          </p:nvSpPr>
          <p:spPr>
            <a:xfrm rot="16200000">
              <a:off x="10752635" y="4972249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E518730-3816-C44B-F892-21E223A6CAB0}"/>
                </a:ext>
              </a:extLst>
            </p:cNvPr>
            <p:cNvSpPr/>
            <p:nvPr/>
          </p:nvSpPr>
          <p:spPr>
            <a:xfrm rot="16200000">
              <a:off x="10599703" y="4707249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24EBBE8-517F-5F50-05C6-707EDD86C199}"/>
                </a:ext>
              </a:extLst>
            </p:cNvPr>
            <p:cNvSpPr/>
            <p:nvPr/>
          </p:nvSpPr>
          <p:spPr>
            <a:xfrm rot="16200000">
              <a:off x="10599703" y="4441756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8FAA7BD-FF02-7158-068B-AB79141E423E}"/>
                </a:ext>
              </a:extLst>
            </p:cNvPr>
            <p:cNvSpPr/>
            <p:nvPr/>
          </p:nvSpPr>
          <p:spPr>
            <a:xfrm rot="16200000">
              <a:off x="10599703" y="5239316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8808D20-15B6-1407-EB3F-BF5598A1C0E2}"/>
                </a:ext>
              </a:extLst>
            </p:cNvPr>
            <p:cNvSpPr/>
            <p:nvPr/>
          </p:nvSpPr>
          <p:spPr>
            <a:xfrm rot="16200000">
              <a:off x="10599703" y="4973823"/>
              <a:ext cx="203449" cy="973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pic>
        <p:nvPicPr>
          <p:cNvPr id="47" name="Picture 46" descr="A screenshot of a computer&#10;&#10;Description automatically generated">
            <a:extLst>
              <a:ext uri="{FF2B5EF4-FFF2-40B4-BE49-F238E27FC236}">
                <a16:creationId xmlns:a16="http://schemas.microsoft.com/office/drawing/2014/main" id="{7534C470-1585-521D-7302-D3E350C31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981526" y="2567654"/>
            <a:ext cx="4537065" cy="333745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53C943-A333-7CEF-F745-7A3C4D7DC9A9}"/>
              </a:ext>
            </a:extLst>
          </p:cNvPr>
          <p:cNvSpPr txBox="1"/>
          <p:nvPr/>
        </p:nvSpPr>
        <p:spPr>
          <a:xfrm>
            <a:off x="7761125" y="2401736"/>
            <a:ext cx="2422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GEMM DFG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A57CFE-E253-D959-14C7-AE6245800C78}"/>
              </a:ext>
            </a:extLst>
          </p:cNvPr>
          <p:cNvSpPr txBox="1"/>
          <p:nvPr/>
        </p:nvSpPr>
        <p:spPr>
          <a:xfrm>
            <a:off x="852794" y="834484"/>
            <a:ext cx="6684828" cy="17235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Bookman Old Style" panose="02050604050505020204" pitchFamily="18" charset="0"/>
              </a:rPr>
              <a:t>Hardware needs structured dataflow, 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Bookman Old Style" panose="02050604050505020204" pitchFamily="18" charset="0"/>
              </a:rPr>
              <a:t>    but AI creates unstructured sparsity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prstClr val="black"/>
                </a:solidFill>
                <a:latin typeface="Bookman Old Style" panose="02050604050505020204" pitchFamily="18" charset="0"/>
              </a:rPr>
              <a:t>Scattered non-zeros cannot match fixed hardware dataflow</a:t>
            </a:r>
          </a:p>
        </p:txBody>
      </p:sp>
    </p:spTree>
    <p:extLst>
      <p:ext uri="{BB962C8B-B14F-4D97-AF65-F5344CB8AC3E}">
        <p14:creationId xmlns:p14="http://schemas.microsoft.com/office/powerpoint/2010/main" val="98847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2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0.25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1.25E-6 0.25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25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25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8.33333E-7 0.25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1.04167E-6 0.2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-2.08333E-7 0.25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2.08333E-7 0.25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8.33333E-7 0.25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1.04167E-6 0.2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2.08333E-7 0.25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25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1.25E-6 0.25 " pathEditMode="relative" rAng="0" ptsTypes="AA">
                                      <p:cBhvr>
                                        <p:cTn id="36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-6.25E-7 0.25 " pathEditMode="relative" rAng="0" ptsTypes="AA">
                                      <p:cBhvr>
                                        <p:cTn id="38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0.25 " pathEditMode="relative" rAng="0" ptsTypes="AA">
                                      <p:cBhvr>
                                        <p:cTn id="40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0.25 4.44444E-6 " pathEditMode="relative" rAng="0" ptsTypes="AA">
                                      <p:cBhvr>
                                        <p:cTn id="42" dur="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0.25 1.85185E-6 " pathEditMode="relative" rAng="0" ptsTypes="AA">
                                      <p:cBhvr>
                                        <p:cTn id="44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25 -1.85185E-6 " pathEditMode="relative" rAng="0" ptsTypes="AA">
                                      <p:cBhvr>
                                        <p:cTn id="46" dur="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25 -4.44444E-6 " pathEditMode="relative" rAng="0" ptsTypes="AA">
                                      <p:cBhvr>
                                        <p:cTn id="48" dur="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0.25 2.96296E-6 " pathEditMode="relative" rAng="0" ptsTypes="AA">
                                      <p:cBhvr>
                                        <p:cTn id="50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0.25 3.7037E-7 " pathEditMode="relative" rAng="0" ptsTypes="AA">
                                      <p:cBhvr>
                                        <p:cTn id="52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0.25 -3.33333E-6 " pathEditMode="relative" rAng="0" ptsTypes="AA">
                                      <p:cBhvr>
                                        <p:cTn id="54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25 4.07407E-6 " pathEditMode="relative" rAng="0" ptsTypes="AA">
                                      <p:cBhvr>
                                        <p:cTn id="56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25 2.96296E-6 " pathEditMode="relative" rAng="0" ptsTypes="AA">
                                      <p:cBhvr>
                                        <p:cTn id="58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0.25 1.85185E-6 " pathEditMode="relative" rAng="0" ptsTypes="AA">
                                      <p:cBhvr>
                                        <p:cTn id="60" dur="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25 -3.33333E-6 " pathEditMode="relative" rAng="0" ptsTypes="AA">
                                      <p:cBhvr>
                                        <p:cTn id="62"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0.25 -4.44444E-6 " pathEditMode="relative" rAng="0" ptsTypes="AA">
                                      <p:cBhvr>
                                        <p:cTn id="64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25 1.48148E-6 " pathEditMode="relative" rAng="0" ptsTypes="AA">
                                      <p:cBhvr>
                                        <p:cTn id="66" dur="5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7 L 0.25 3.7037E-7 " pathEditMode="relative" rAng="0" ptsTypes="AA">
                                      <p:cBhvr>
                                        <p:cTn id="68" dur="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0.25 -4.81481E-6 " pathEditMode="relative" rAng="0" ptsTypes="AA">
                                      <p:cBhvr>
                                        <p:cTn id="70" dur="5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0.25 4.07407E-6 " pathEditMode="relative" rAng="0" ptsTypes="AA">
                                      <p:cBhvr>
                                        <p:cTn id="72" dur="5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mph" presetSubtype="2" repeatCount="indefinite" fill="remove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74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repeatCount="indefinite" fill="remove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7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9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fill="remove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8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83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repeatCount="indefinite" fill="remove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8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87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fill="remove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9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91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repeatCount="indefinite" fill="remove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9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9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repeatCount="indefinite" fill="remove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98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9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repeatCount="indefinite" fill="remove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02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03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repeatCount="indefinite" fill="remove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06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07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repeatCount="indefinite" fill="remove" nodeType="withEffect">
                                  <p:stCondLst>
                                    <p:cond delay="4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11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repeatCount="indefinite" fill="remove" nodeType="withEffect">
                                  <p:stCondLst>
                                    <p:cond delay="4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14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15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repeatCount="indefinite" fill="remove" nodeType="withEffect">
                                  <p:stCondLst>
                                    <p:cond delay="4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1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repeatCount="indefinite" fill="remove" nodeType="withEffect">
                                  <p:stCondLst>
                                    <p:cond delay="5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2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23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repeatCount="indefinite" fill="remove" nodeType="withEffect">
                                  <p:stCondLst>
                                    <p:cond delay="5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2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27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repeatCount="indefinite" fill="remove" nodeType="withEffect">
                                  <p:stCondLst>
                                    <p:cond delay="6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30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31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23F-C2EA-BA5F-A362-9AAD77B8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9" y="37070"/>
            <a:ext cx="9092879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GPU in 2025:</a:t>
            </a:r>
            <a:br>
              <a:rPr lang="en-US" dirty="0"/>
            </a:br>
            <a:r>
              <a:rPr lang="en-US" sz="3100" dirty="0"/>
              <a:t>Blackwell Ultra B300 AI Accelerator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839F8-ECB1-F1D7-D13B-7472BDEA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12" descr="No alternative text description for this image">
            <a:extLst>
              <a:ext uri="{FF2B5EF4-FFF2-40B4-BE49-F238E27FC236}">
                <a16:creationId xmlns:a16="http://schemas.microsoft.com/office/drawing/2014/main" id="{C6902D5E-7BB6-7841-435F-E95D638CC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t="5324" r="7920" b="5324"/>
          <a:stretch>
            <a:fillRect/>
          </a:stretch>
        </p:blipFill>
        <p:spPr bwMode="auto">
          <a:xfrm>
            <a:off x="8362817" y="297163"/>
            <a:ext cx="3546389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VIDIA details Blackwell Ultra GB300: dual-die design, 208B transistors, up to 288GB HBM3E 80">
            <a:extLst>
              <a:ext uri="{FF2B5EF4-FFF2-40B4-BE49-F238E27FC236}">
                <a16:creationId xmlns:a16="http://schemas.microsoft.com/office/drawing/2014/main" id="{CF9C6FFD-9CD5-E153-CA3C-29B054511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r="6556"/>
          <a:stretch>
            <a:fillRect/>
          </a:stretch>
        </p:blipFill>
        <p:spPr bwMode="auto">
          <a:xfrm>
            <a:off x="282794" y="888025"/>
            <a:ext cx="4268221" cy="270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NVIDIA GB300 Board Without Cooling At NVIDIA GTC 2025">
            <a:extLst>
              <a:ext uri="{FF2B5EF4-FFF2-40B4-BE49-F238E27FC236}">
                <a16:creationId xmlns:a16="http://schemas.microsoft.com/office/drawing/2014/main" id="{891235E0-0F67-E685-2A3F-DB80DDE0C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251" y="888025"/>
            <a:ext cx="3546390" cy="270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ADE9D5-A7F9-F780-2A23-34ACEC8EA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679889"/>
              </p:ext>
            </p:extLst>
          </p:nvPr>
        </p:nvGraphicFramePr>
        <p:xfrm>
          <a:off x="282793" y="3592705"/>
          <a:ext cx="7889847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250">
                  <a:extLst>
                    <a:ext uri="{9D8B030D-6E8A-4147-A177-3AD203B41FA5}">
                      <a16:colId xmlns:a16="http://schemas.microsoft.com/office/drawing/2014/main" val="1158873523"/>
                    </a:ext>
                  </a:extLst>
                </a:gridCol>
                <a:gridCol w="1938313">
                  <a:extLst>
                    <a:ext uri="{9D8B030D-6E8A-4147-A177-3AD203B41FA5}">
                      <a16:colId xmlns:a16="http://schemas.microsoft.com/office/drawing/2014/main" val="436610086"/>
                    </a:ext>
                  </a:extLst>
                </a:gridCol>
                <a:gridCol w="3524284">
                  <a:extLst>
                    <a:ext uri="{9D8B030D-6E8A-4147-A177-3AD203B41FA5}">
                      <a16:colId xmlns:a16="http://schemas.microsoft.com/office/drawing/2014/main" val="3657993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3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13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Technology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TSMC  220nm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TSMC Custom 4NP (5nm)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548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Transistors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17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208 billion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145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Memory per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32-64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288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10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Memory BW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4.8 GB/s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8 TB/s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46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Power per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13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aseline="0" dirty="0"/>
                        <a:t>1400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51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24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0DE0-2827-D6EF-51C5-3F785B91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961"/>
            <a:ext cx="9474843" cy="851556"/>
          </a:xfrm>
        </p:spPr>
        <p:txBody>
          <a:bodyPr>
            <a:normAutofit/>
          </a:bodyPr>
          <a:lstStyle/>
          <a:p>
            <a:r>
              <a:rPr lang="en-US" dirty="0"/>
              <a:t>SWAT: Architecture following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9CA8-B782-F098-72B7-1517D2420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368" y="3054287"/>
            <a:ext cx="11072447" cy="3311343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Handcrafted dataflow engine on FPGA for sliding-window attention in LLM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/>
              <a:t>Each token attend to fixed number of predecessors/successor tokens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Reduces the complexity from </a:t>
            </a:r>
            <a:r>
              <a:rPr lang="en-US" dirty="0">
                <a:solidFill>
                  <a:srgbClr val="C00000"/>
                </a:solidFill>
              </a:rPr>
              <a:t>quadratic to linear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Used in many models: Mistral-7B, DeepSeek MLA, Swin (Vision)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But….</a:t>
            </a:r>
            <a:r>
              <a:rPr lang="en-US" sz="2400" dirty="0">
                <a:solidFill>
                  <a:srgbClr val="C00000"/>
                </a:solidFill>
              </a:rPr>
              <a:t>efficient implementation on hardware is hard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Naïve GPU implementation is worse than dense due to masking overhead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lang="en-US" sz="2400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lang="en-US" sz="2400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lang="en-US" sz="2400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FE21D-3BBC-1141-839D-BE9E450F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A blue and white squares&#10;&#10;AI-generated content may be incorrect.">
            <a:extLst>
              <a:ext uri="{FF2B5EF4-FFF2-40B4-BE49-F238E27FC236}">
                <a16:creationId xmlns:a16="http://schemas.microsoft.com/office/drawing/2014/main" id="{884C0C16-8888-3D02-07D5-8D261120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50" y="1043105"/>
            <a:ext cx="5407696" cy="1811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D97465-6B31-DA6A-934F-320B305443E8}"/>
              </a:ext>
            </a:extLst>
          </p:cNvPr>
          <p:cNvSpPr txBox="1"/>
          <p:nvPr/>
        </p:nvSpPr>
        <p:spPr>
          <a:xfrm>
            <a:off x="1608881" y="6492875"/>
            <a:ext cx="1037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SWAT: Scalable and Efficient Window Attention-based Transformers Acceleration on FPGAs. DAC 2024</a:t>
            </a:r>
            <a:endParaRPr lang="en-SG" sz="1400" dirty="0">
              <a:latin typeface="Times New Roman" panose="02020603050405020304" pitchFamily="18" charset="0"/>
            </a:endParaRPr>
          </a:p>
          <a:p>
            <a:pPr algn="l"/>
            <a:r>
              <a:rPr lang="en-SG" sz="1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en-US" sz="1400" dirty="0">
              <a:latin typeface="Canela Dec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28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0F893-C79C-730F-A752-913B87F58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33FA-F696-7A4B-95FC-FA550BE6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75" y="-67235"/>
            <a:ext cx="10515600" cy="1325563"/>
          </a:xfrm>
        </p:spPr>
        <p:txBody>
          <a:bodyPr/>
          <a:lstStyle/>
          <a:p>
            <a:r>
              <a:rPr lang="en-US" noProof="0" dirty="0"/>
              <a:t>SWAT vs. GPU implementations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21A09-E20B-A636-5F7C-639808546524}"/>
              </a:ext>
            </a:extLst>
          </p:cNvPr>
          <p:cNvSpPr txBox="1"/>
          <p:nvPr/>
        </p:nvSpPr>
        <p:spPr>
          <a:xfrm>
            <a:off x="460261" y="1212364"/>
            <a:ext cx="6693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Bookman Old Style" panose="02050604050505020204" pitchFamily="18" charset="0"/>
              </a:rPr>
              <a:t>Single-batch: </a:t>
            </a:r>
            <a:br>
              <a:rPr lang="en-US" sz="2400" dirty="0">
                <a:latin typeface="Bookman Old Style" panose="02050604050505020204" pitchFamily="18" charset="0"/>
              </a:rPr>
            </a:br>
            <a:r>
              <a:rPr lang="en-US" sz="2400" dirty="0">
                <a:latin typeface="Bookman Old Style" panose="02050604050505020204" pitchFamily="18" charset="0"/>
              </a:rPr>
              <a:t>Xilinx U55C (16nm) vs. Nvidia A100 (7nm)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CA35E-DB38-333D-5160-6F7CCD4B0FD8}"/>
              </a:ext>
            </a:extLst>
          </p:cNvPr>
          <p:cNvSpPr txBox="1"/>
          <p:nvPr/>
        </p:nvSpPr>
        <p:spPr>
          <a:xfrm>
            <a:off x="125850" y="2268424"/>
            <a:ext cx="1206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Improved execution time on worse technology node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High energy efficiency gain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4B9E5-2941-FF96-D93C-F50699B9FE27}"/>
              </a:ext>
            </a:extLst>
          </p:cNvPr>
          <p:cNvSpPr txBox="1"/>
          <p:nvPr/>
        </p:nvSpPr>
        <p:spPr>
          <a:xfrm>
            <a:off x="6996110" y="1075331"/>
            <a:ext cx="519589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Bookman Old Style" panose="02050604050505020204" pitchFamily="18" charset="0"/>
              </a:rPr>
              <a:t>SWAT FPGA Sliding-Window Attention achieves 15x energy-efficiency over GPU</a:t>
            </a:r>
          </a:p>
        </p:txBody>
      </p:sp>
      <p:pic>
        <p:nvPicPr>
          <p:cNvPr id="5" name="Picture 4" descr="A graph with a blue line and red dots&#10;&#10;AI-generated content may be incorrect.">
            <a:extLst>
              <a:ext uri="{FF2B5EF4-FFF2-40B4-BE49-F238E27FC236}">
                <a16:creationId xmlns:a16="http://schemas.microsoft.com/office/drawing/2014/main" id="{47500915-A200-ECF7-F2F3-7C1F38E5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78" y="3224639"/>
            <a:ext cx="10902692" cy="347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7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89D7D-F593-945C-6D06-0C85BB99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 descr="A diagram of a computer component&#10;&#10;AI-generated content may be incorrect.">
            <a:extLst>
              <a:ext uri="{FF2B5EF4-FFF2-40B4-BE49-F238E27FC236}">
                <a16:creationId xmlns:a16="http://schemas.microsoft.com/office/drawing/2014/main" id="{375149F3-B92D-3800-E8E4-6FFC36B60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67097" cy="166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DED675-C840-519C-FB6E-8CE178677295}"/>
              </a:ext>
            </a:extLst>
          </p:cNvPr>
          <p:cNvSpPr txBox="1"/>
          <p:nvPr/>
        </p:nvSpPr>
        <p:spPr>
          <a:xfrm>
            <a:off x="0" y="1701479"/>
            <a:ext cx="11042248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effectLst/>
                <a:latin typeface="Bookman Old Style" panose="02050604050505020204" pitchFamily="18" charset="0"/>
              </a:rPr>
              <a:t>SADIMM: Sparse Attention Accelerator with DIMM-based Near-memory Processing</a:t>
            </a:r>
          </a:p>
        </p:txBody>
      </p:sp>
      <p:pic>
        <p:nvPicPr>
          <p:cNvPr id="12" name="Picture 11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1D5732E3-0349-7474-39F2-B62937CE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420" y="2095538"/>
            <a:ext cx="4691605" cy="1747113"/>
          </a:xfrm>
          <a:prstGeom prst="rect">
            <a:avLst/>
          </a:prstGeom>
        </p:spPr>
      </p:pic>
      <p:pic>
        <p:nvPicPr>
          <p:cNvPr id="14" name="Picture 13" descr="A diagram of array&#10;&#10;AI-generated content may be incorrect.">
            <a:extLst>
              <a:ext uri="{FF2B5EF4-FFF2-40B4-BE49-F238E27FC236}">
                <a16:creationId xmlns:a16="http://schemas.microsoft.com/office/drawing/2014/main" id="{452051B4-EAA1-5138-F553-2E99525A3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07" y="2125080"/>
            <a:ext cx="6055125" cy="17640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C71888-88FE-3527-1750-D9148448105F}"/>
              </a:ext>
            </a:extLst>
          </p:cNvPr>
          <p:cNvSpPr txBox="1"/>
          <p:nvPr/>
        </p:nvSpPr>
        <p:spPr>
          <a:xfrm>
            <a:off x="0" y="3798427"/>
            <a:ext cx="11042248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SPLIM: Unstructured sparse matrix operations on structured in-situ computing</a:t>
            </a:r>
            <a:endParaRPr lang="en-US" sz="2000" dirty="0">
              <a:solidFill>
                <a:srgbClr val="C00000"/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B39DFE-5F1C-F1B1-22DE-DE24C97E6FA6}"/>
              </a:ext>
            </a:extLst>
          </p:cNvPr>
          <p:cNvSpPr txBox="1"/>
          <p:nvPr/>
        </p:nvSpPr>
        <p:spPr>
          <a:xfrm>
            <a:off x="1437686" y="6211669"/>
            <a:ext cx="103569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SADIMM: Accelerating Sparse Attention using DIMM-based Near-memory Processing. IEEE Transactions on Computers 2025</a:t>
            </a:r>
            <a:br>
              <a:rPr lang="en-SG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</a:br>
            <a:r>
              <a:rPr lang="en-SG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SPLIM: Bridging the Gap Between Unstructured </a:t>
            </a:r>
            <a:r>
              <a:rPr lang="en-SG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SpGEMM</a:t>
            </a:r>
            <a:r>
              <a:rPr lang="en-SG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 and Structured In-situ Computing. IEEE TCAD 2025</a:t>
            </a:r>
          </a:p>
          <a:p>
            <a:r>
              <a:rPr lang="en-SG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ASADI: Accelerating Sparse Attention using  Diagonal-based In-situ Computing. HPCA 2024</a:t>
            </a:r>
          </a:p>
          <a:p>
            <a:endParaRPr lang="en-SG" sz="1200" b="1" dirty="0">
              <a:solidFill>
                <a:schemeClr val="tx1">
                  <a:lumMod val="50000"/>
                  <a:lumOff val="5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8" name="Picture 2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9EB6109-FFA5-5203-D3A2-CB10C11D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152" y="158522"/>
            <a:ext cx="3841749" cy="1369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D724B5-F558-F8E2-34E6-FE4BD6AD3E58}"/>
              </a:ext>
            </a:extLst>
          </p:cNvPr>
          <p:cNvSpPr txBox="1"/>
          <p:nvPr/>
        </p:nvSpPr>
        <p:spPr>
          <a:xfrm>
            <a:off x="196770" y="5799922"/>
            <a:ext cx="11042248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ASADI: In-memory computing for sparse attention</a:t>
            </a:r>
            <a:endParaRPr lang="en-US" sz="2000" dirty="0">
              <a:solidFill>
                <a:srgbClr val="C00000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53C92-5A8F-0A59-501C-1A742D75E6A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3200"/>
            <a:ext cx="4399005" cy="1466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DC7A3-BA0E-9855-3E5D-161D85EBE4C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354" y="4263200"/>
            <a:ext cx="4210090" cy="1466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2378A-8E7C-68C2-70A1-AC370D7D2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2289" y="4598646"/>
            <a:ext cx="3789712" cy="9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62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CBDE-D307-83C8-1F3F-B511C750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26" y="16154"/>
            <a:ext cx="10637878" cy="851556"/>
          </a:xfrm>
        </p:spPr>
        <p:txBody>
          <a:bodyPr>
            <a:normAutofit/>
          </a:bodyPr>
          <a:lstStyle/>
          <a:p>
            <a:r>
              <a:rPr lang="en-SG" dirty="0"/>
              <a:t>Quantized Attention: Reconfigurability Wins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0B84C-8BE6-DBEE-4E82-C308704B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2536" y="6226455"/>
            <a:ext cx="2743200" cy="365125"/>
          </a:xfrm>
        </p:spPr>
        <p:txBody>
          <a:bodyPr/>
          <a:lstStyle/>
          <a:p>
            <a:fld id="{9C1D137B-275D-AE42-8E00-382F28479327}" type="slidenum">
              <a:rPr lang="en-US" smtClean="0"/>
              <a:t>43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D44095-1A42-E9CF-B534-13426D66E9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13" y="1037310"/>
            <a:ext cx="4469411" cy="20737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BCC7D8-D9FE-6A3B-C73B-43A92B5C09ED}"/>
              </a:ext>
            </a:extLst>
          </p:cNvPr>
          <p:cNvSpPr txBox="1"/>
          <p:nvPr/>
        </p:nvSpPr>
        <p:spPr>
          <a:xfrm>
            <a:off x="4647017" y="1296310"/>
            <a:ext cx="6755401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  <a:latin typeface="Bookman Old Style" panose="02050604050505020204" pitchFamily="18" charset="0"/>
              </a:rPr>
              <a:t>4-bit Mini-Floats </a:t>
            </a:r>
            <a:r>
              <a:rPr lang="en-US" sz="2400" dirty="0">
                <a:latin typeface="Bookman Old Style" panose="02050604050505020204" pitchFamily="18" charset="0"/>
              </a:rPr>
              <a:t>provide comparable accuracy to 32-bit FP in transformers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0D43F1-A984-3145-A0E8-8F06EDB8301A}"/>
              </a:ext>
            </a:extLst>
          </p:cNvPr>
          <p:cNvSpPr txBox="1"/>
          <p:nvPr/>
        </p:nvSpPr>
        <p:spPr>
          <a:xfrm>
            <a:off x="1507440" y="6334780"/>
            <a:ext cx="10225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ela Deck Medium" pitchFamily="2" charset="0"/>
              </a:rPr>
              <a:t>Shedding the Bits: Pushing the Boundaries of Quantization with </a:t>
            </a:r>
            <a:r>
              <a:rPr lang="en-US" sz="1400" dirty="0" err="1">
                <a:latin typeface="Canela Deck Medium" pitchFamily="2" charset="0"/>
              </a:rPr>
              <a:t>Minifloats</a:t>
            </a:r>
            <a:r>
              <a:rPr lang="en-US" sz="1400" dirty="0">
                <a:latin typeface="Canela Deck Medium" pitchFamily="2" charset="0"/>
              </a:rPr>
              <a:t> on FPGAs. FPL 2024</a:t>
            </a:r>
            <a:br>
              <a:rPr lang="en-US" sz="1400" dirty="0">
                <a:latin typeface="Canela Deck Medium" pitchFamily="2" charset="0"/>
              </a:rPr>
            </a:br>
            <a:r>
              <a:rPr lang="en-US" sz="1400" dirty="0" err="1">
                <a:latin typeface="Canela Deck Medium" pitchFamily="2" charset="0"/>
              </a:rPr>
              <a:t>TerEffic</a:t>
            </a:r>
            <a:r>
              <a:rPr lang="en-US" sz="1400" dirty="0">
                <a:latin typeface="Canela Deck Medium" pitchFamily="2" charset="0"/>
              </a:rPr>
              <a:t>: Highly Efficient Ternary LLM Inference on FPGA. </a:t>
            </a:r>
            <a:r>
              <a:rPr lang="en-US" sz="1400" dirty="0" err="1">
                <a:latin typeface="Canela Deck Medium" pitchFamily="2" charset="0"/>
              </a:rPr>
              <a:t>arXiV</a:t>
            </a:r>
            <a:r>
              <a:rPr lang="en-US" sz="1400" dirty="0">
                <a:latin typeface="Canela Deck Medium" pitchFamily="2" charset="0"/>
              </a:rPr>
              <a:t> 2025</a:t>
            </a:r>
            <a:br>
              <a:rPr lang="en-US" sz="1400" dirty="0">
                <a:latin typeface="Canela Deck Medium" pitchFamily="2" charset="0"/>
              </a:rPr>
            </a:br>
            <a:endParaRPr lang="en-US" sz="1400" dirty="0">
              <a:latin typeface="Canela Deck Medium" pitchFamily="2" charset="0"/>
            </a:endParaRPr>
          </a:p>
          <a:p>
            <a:endParaRPr lang="en-US" sz="1400" dirty="0">
              <a:latin typeface="Canela Deck Medium" pitchFamily="2" charset="0"/>
            </a:endParaRPr>
          </a:p>
        </p:txBody>
      </p:sp>
      <p:sp>
        <p:nvSpPr>
          <p:cNvPr id="17" name="矩形 22">
            <a:extLst>
              <a:ext uri="{FF2B5EF4-FFF2-40B4-BE49-F238E27FC236}">
                <a16:creationId xmlns:a16="http://schemas.microsoft.com/office/drawing/2014/main" id="{2AFA731C-F69B-6F66-0F67-3B83EA08B916}"/>
              </a:ext>
            </a:extLst>
          </p:cNvPr>
          <p:cNvSpPr/>
          <p:nvPr/>
        </p:nvSpPr>
        <p:spPr>
          <a:xfrm>
            <a:off x="528520" y="3111081"/>
            <a:ext cx="10662920" cy="1557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矩形 23">
            <a:extLst>
              <a:ext uri="{FF2B5EF4-FFF2-40B4-BE49-F238E27FC236}">
                <a16:creationId xmlns:a16="http://schemas.microsoft.com/office/drawing/2014/main" id="{0A8E6B65-5E38-14CF-9DCD-48DEC500DC6C}"/>
              </a:ext>
            </a:extLst>
          </p:cNvPr>
          <p:cNvSpPr/>
          <p:nvPr/>
        </p:nvSpPr>
        <p:spPr>
          <a:xfrm>
            <a:off x="682265" y="3277215"/>
            <a:ext cx="1215475" cy="131898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Bookman Old Style" panose="02050604050505020204" pitchFamily="18" charset="0"/>
              </a:rPr>
              <a:t>Input</a:t>
            </a:r>
          </a:p>
          <a:p>
            <a:pPr algn="ctr"/>
            <a:r>
              <a:rPr lang="en-US" altLang="zh-CN">
                <a:solidFill>
                  <a:schemeClr val="bg1"/>
                </a:solidFill>
                <a:latin typeface="Bookman Old Style" panose="02050604050505020204" pitchFamily="18" charset="0"/>
              </a:rPr>
              <a:t>vector</a:t>
            </a:r>
          </a:p>
          <a:p>
            <a:pPr algn="ctr"/>
            <a:r>
              <a:rPr lang="en-US" altLang="zh-CN">
                <a:solidFill>
                  <a:schemeClr val="bg1"/>
                </a:solidFill>
                <a:latin typeface="Bookman Old Style" panose="02050604050505020204" pitchFamily="18" charset="0"/>
              </a:rPr>
              <a:t>512*int8</a:t>
            </a:r>
          </a:p>
        </p:txBody>
      </p:sp>
      <p:cxnSp>
        <p:nvCxnSpPr>
          <p:cNvPr id="21" name="直接箭头连接符 16">
            <a:extLst>
              <a:ext uri="{FF2B5EF4-FFF2-40B4-BE49-F238E27FC236}">
                <a16:creationId xmlns:a16="http://schemas.microsoft.com/office/drawing/2014/main" id="{295E0E47-9245-55C4-5D06-FF96BB184EF0}"/>
              </a:ext>
            </a:extLst>
          </p:cNvPr>
          <p:cNvCxnSpPr>
            <a:cxnSpLocks/>
          </p:cNvCxnSpPr>
          <p:nvPr/>
        </p:nvCxnSpPr>
        <p:spPr>
          <a:xfrm>
            <a:off x="1891315" y="3908084"/>
            <a:ext cx="38421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9">
            <a:extLst>
              <a:ext uri="{FF2B5EF4-FFF2-40B4-BE49-F238E27FC236}">
                <a16:creationId xmlns:a16="http://schemas.microsoft.com/office/drawing/2014/main" id="{0960AE34-14D4-485E-EDA7-D5D13D4D3275}"/>
              </a:ext>
            </a:extLst>
          </p:cNvPr>
          <p:cNvSpPr/>
          <p:nvPr/>
        </p:nvSpPr>
        <p:spPr>
          <a:xfrm>
            <a:off x="4138540" y="3483103"/>
            <a:ext cx="1459315" cy="8515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ookman Old Style" panose="02050604050505020204" pitchFamily="18" charset="0"/>
              </a:rPr>
              <a:t>Add &amp;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RMSNorm</a:t>
            </a:r>
            <a:endParaRPr lang="en-US" altLang="zh-CN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3" name="直接箭头连接符 10">
            <a:extLst>
              <a:ext uri="{FF2B5EF4-FFF2-40B4-BE49-F238E27FC236}">
                <a16:creationId xmlns:a16="http://schemas.microsoft.com/office/drawing/2014/main" id="{8BC5F932-2510-805F-0120-38F2A4A13373}"/>
              </a:ext>
            </a:extLst>
          </p:cNvPr>
          <p:cNvCxnSpPr>
            <a:cxnSpLocks/>
          </p:cNvCxnSpPr>
          <p:nvPr/>
        </p:nvCxnSpPr>
        <p:spPr>
          <a:xfrm>
            <a:off x="3734849" y="3908084"/>
            <a:ext cx="38421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: 圆角 12">
            <a:extLst>
              <a:ext uri="{FF2B5EF4-FFF2-40B4-BE49-F238E27FC236}">
                <a16:creationId xmlns:a16="http://schemas.microsoft.com/office/drawing/2014/main" id="{FA803B43-39F4-CFF9-A92B-4D43D0C644DF}"/>
              </a:ext>
            </a:extLst>
          </p:cNvPr>
          <p:cNvSpPr/>
          <p:nvPr/>
        </p:nvSpPr>
        <p:spPr>
          <a:xfrm>
            <a:off x="2247997" y="3262884"/>
            <a:ext cx="1580386" cy="13333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Bookman Old Style" panose="02050604050505020204" pitchFamily="18" charset="0"/>
              </a:rPr>
              <a:t>GRU</a:t>
            </a:r>
          </a:p>
          <a:p>
            <a:pPr algn="ctr"/>
            <a:r>
              <a:rPr lang="en-US" altLang="zh-CN">
                <a:solidFill>
                  <a:schemeClr val="bg1"/>
                </a:solidFill>
                <a:latin typeface="Bookman Old Style" panose="02050604050505020204" pitchFamily="18" charset="0"/>
              </a:rPr>
              <a:t>(Attn)</a:t>
            </a:r>
            <a:endParaRPr lang="zh-CN" altLang="en-US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矩形 13">
            <a:extLst>
              <a:ext uri="{FF2B5EF4-FFF2-40B4-BE49-F238E27FC236}">
                <a16:creationId xmlns:a16="http://schemas.microsoft.com/office/drawing/2014/main" id="{18F8F9C0-0A19-1E01-4CBC-7EC26E77E98D}"/>
              </a:ext>
            </a:extLst>
          </p:cNvPr>
          <p:cNvSpPr/>
          <p:nvPr/>
        </p:nvSpPr>
        <p:spPr>
          <a:xfrm>
            <a:off x="7927207" y="3517864"/>
            <a:ext cx="1459315" cy="8515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ookman Old Style" panose="02050604050505020204" pitchFamily="18" charset="0"/>
              </a:rPr>
              <a:t>Add &amp;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RMSNorm</a:t>
            </a:r>
            <a:endParaRPr lang="en-US" altLang="zh-CN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8" name="直接箭头连接符 14">
            <a:extLst>
              <a:ext uri="{FF2B5EF4-FFF2-40B4-BE49-F238E27FC236}">
                <a16:creationId xmlns:a16="http://schemas.microsoft.com/office/drawing/2014/main" id="{633C8E4A-800F-C72E-EE2F-A7BB3DD08E16}"/>
              </a:ext>
            </a:extLst>
          </p:cNvPr>
          <p:cNvCxnSpPr>
            <a:cxnSpLocks/>
          </p:cNvCxnSpPr>
          <p:nvPr/>
        </p:nvCxnSpPr>
        <p:spPr>
          <a:xfrm>
            <a:off x="5597855" y="3922376"/>
            <a:ext cx="38421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15">
            <a:extLst>
              <a:ext uri="{FF2B5EF4-FFF2-40B4-BE49-F238E27FC236}">
                <a16:creationId xmlns:a16="http://schemas.microsoft.com/office/drawing/2014/main" id="{16C18CB3-287D-E1C1-6070-9BCD513A15BC}"/>
              </a:ext>
            </a:extLst>
          </p:cNvPr>
          <p:cNvCxnSpPr>
            <a:cxnSpLocks/>
          </p:cNvCxnSpPr>
          <p:nvPr/>
        </p:nvCxnSpPr>
        <p:spPr>
          <a:xfrm>
            <a:off x="7552724" y="3943642"/>
            <a:ext cx="38421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圆角 18">
            <a:extLst>
              <a:ext uri="{FF2B5EF4-FFF2-40B4-BE49-F238E27FC236}">
                <a16:creationId xmlns:a16="http://schemas.microsoft.com/office/drawing/2014/main" id="{D81BF32B-B512-65D1-4589-7CC5DD128A1F}"/>
              </a:ext>
            </a:extLst>
          </p:cNvPr>
          <p:cNvSpPr/>
          <p:nvPr/>
        </p:nvSpPr>
        <p:spPr>
          <a:xfrm>
            <a:off x="5972338" y="3277215"/>
            <a:ext cx="1580386" cy="1304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Bookman Old Style" panose="02050604050505020204" pitchFamily="18" charset="0"/>
              </a:rPr>
              <a:t>GLU</a:t>
            </a:r>
          </a:p>
          <a:p>
            <a:pPr algn="ctr"/>
            <a:r>
              <a:rPr lang="en-US" altLang="zh-CN">
                <a:solidFill>
                  <a:schemeClr val="bg1"/>
                </a:solidFill>
                <a:latin typeface="Bookman Old Style" panose="02050604050505020204" pitchFamily="18" charset="0"/>
              </a:rPr>
              <a:t>(FFN)</a:t>
            </a:r>
            <a:endParaRPr lang="zh-CN" altLang="en-US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矩形 20">
            <a:extLst>
              <a:ext uri="{FF2B5EF4-FFF2-40B4-BE49-F238E27FC236}">
                <a16:creationId xmlns:a16="http://schemas.microsoft.com/office/drawing/2014/main" id="{4DA8C242-D9C7-6A42-77F3-E1A44E794B46}"/>
              </a:ext>
            </a:extLst>
          </p:cNvPr>
          <p:cNvSpPr/>
          <p:nvPr/>
        </p:nvSpPr>
        <p:spPr>
          <a:xfrm>
            <a:off x="9793524" y="3262884"/>
            <a:ext cx="1215475" cy="131898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Bookman Old Style" panose="02050604050505020204" pitchFamily="18" charset="0"/>
              </a:rPr>
              <a:t>Output</a:t>
            </a:r>
          </a:p>
          <a:p>
            <a:pPr algn="ctr"/>
            <a:r>
              <a:rPr lang="en-US" altLang="zh-CN">
                <a:solidFill>
                  <a:schemeClr val="bg1"/>
                </a:solidFill>
                <a:latin typeface="Bookman Old Style" panose="02050604050505020204" pitchFamily="18" charset="0"/>
              </a:rPr>
              <a:t>vector</a:t>
            </a:r>
          </a:p>
          <a:p>
            <a:pPr algn="ctr"/>
            <a:r>
              <a:rPr lang="en-US" altLang="zh-CN">
                <a:solidFill>
                  <a:schemeClr val="bg1"/>
                </a:solidFill>
                <a:latin typeface="Bookman Old Style" panose="02050604050505020204" pitchFamily="18" charset="0"/>
              </a:rPr>
              <a:t>512*int8</a:t>
            </a:r>
          </a:p>
        </p:txBody>
      </p:sp>
      <p:cxnSp>
        <p:nvCxnSpPr>
          <p:cNvPr id="32" name="直接箭头连接符 21">
            <a:extLst>
              <a:ext uri="{FF2B5EF4-FFF2-40B4-BE49-F238E27FC236}">
                <a16:creationId xmlns:a16="http://schemas.microsoft.com/office/drawing/2014/main" id="{66E0EDC9-408E-B1E0-2101-DADE6B9B161C}"/>
              </a:ext>
            </a:extLst>
          </p:cNvPr>
          <p:cNvCxnSpPr>
            <a:cxnSpLocks/>
          </p:cNvCxnSpPr>
          <p:nvPr/>
        </p:nvCxnSpPr>
        <p:spPr>
          <a:xfrm>
            <a:off x="9386522" y="3943642"/>
            <a:ext cx="38421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1">
            <a:extLst>
              <a:ext uri="{FF2B5EF4-FFF2-40B4-BE49-F238E27FC236}">
                <a16:creationId xmlns:a16="http://schemas.microsoft.com/office/drawing/2014/main" id="{A28837BF-A3D4-4395-4841-03ED1C673636}"/>
              </a:ext>
            </a:extLst>
          </p:cNvPr>
          <p:cNvCxnSpPr>
            <a:cxnSpLocks/>
            <a:stCxn id="17" idx="3"/>
            <a:endCxn id="17" idx="1"/>
          </p:cNvCxnSpPr>
          <p:nvPr/>
        </p:nvCxnSpPr>
        <p:spPr>
          <a:xfrm flipH="1">
            <a:off x="528520" y="3889739"/>
            <a:ext cx="10662920" cy="12700"/>
          </a:xfrm>
          <a:prstGeom prst="bentConnector5">
            <a:avLst>
              <a:gd name="adj1" fmla="val -2144"/>
              <a:gd name="adj2" fmla="val 7178929"/>
              <a:gd name="adj3" fmla="val 102144"/>
            </a:avLst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024791-9B21-B688-F5AE-D80FE4DDB7E4}"/>
              </a:ext>
            </a:extLst>
          </p:cNvPr>
          <p:cNvSpPr txBox="1"/>
          <p:nvPr/>
        </p:nvSpPr>
        <p:spPr>
          <a:xfrm>
            <a:off x="484093" y="4953741"/>
            <a:ext cx="11126144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Bookman Old Style" panose="02050604050505020204" pitchFamily="18" charset="0"/>
              </a:rPr>
              <a:t>Complete on-chip storage (BRAM + URAM) of weights on U280 FPGA </a:t>
            </a:r>
          </a:p>
          <a:p>
            <a:r>
              <a:rPr lang="en-US" sz="2400" dirty="0" err="1">
                <a:latin typeface="Bookman Old Style" panose="02050604050505020204" pitchFamily="18" charset="0"/>
              </a:rPr>
              <a:t>MatMult</a:t>
            </a:r>
            <a:r>
              <a:rPr lang="en-US" sz="2400" dirty="0">
                <a:latin typeface="Bookman Old Style" panose="02050604050505020204" pitchFamily="18" charset="0"/>
              </a:rPr>
              <a:t>-Free Ternary LLM (1.58bits):</a:t>
            </a:r>
            <a:br>
              <a:rPr lang="en-US" sz="2400" dirty="0">
                <a:latin typeface="Bookman Old Style" panose="02050604050505020204" pitchFamily="18" charset="0"/>
              </a:rPr>
            </a:br>
            <a:r>
              <a:rPr lang="en-US" sz="2400" dirty="0">
                <a:latin typeface="Bookman Old Style" panose="02050604050505020204" pitchFamily="18" charset="0"/>
              </a:rPr>
              <a:t>370M parameters: ~5K tokens/sec @ 21W vs. ~100 tokens/sec @ 200W</a:t>
            </a:r>
          </a:p>
        </p:txBody>
      </p:sp>
    </p:spTree>
    <p:extLst>
      <p:ext uri="{BB962C8B-B14F-4D97-AF65-F5344CB8AC3E}">
        <p14:creationId xmlns:p14="http://schemas.microsoft.com/office/powerpoint/2010/main" val="2817255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7F9C-74BB-C0E3-5C5B-44A66B894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568E-4E42-9360-3E09-6E1EDA78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Sparsity is hard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0304B-080C-26B0-B002-5B7FA0B6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0324F-09E2-3CEA-DF23-1A889E87EDFF}"/>
              </a:ext>
            </a:extLst>
          </p:cNvPr>
          <p:cNvSpPr txBox="1"/>
          <p:nvPr/>
        </p:nvSpPr>
        <p:spPr>
          <a:xfrm>
            <a:off x="3073031" y="6492875"/>
            <a:ext cx="878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ZeD</a:t>
            </a:r>
            <a:r>
              <a:rPr lang="en-SG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: A Generalized Accelerator for Variably Sparse Matrix Computations in ML. PACT 2024</a:t>
            </a:r>
            <a:endParaRPr lang="en-SG" sz="1400" dirty="0">
              <a:latin typeface="Times New Roman" panose="02020603050405020304" pitchFamily="18" charset="0"/>
            </a:endParaRPr>
          </a:p>
          <a:p>
            <a:pPr algn="l"/>
            <a:r>
              <a:rPr lang="en-SG" sz="1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en-US" sz="1400" dirty="0">
              <a:latin typeface="Canela Deck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966D-34AE-E87D-F429-9E0E3F850AF5}"/>
              </a:ext>
            </a:extLst>
          </p:cNvPr>
          <p:cNvSpPr txBox="1"/>
          <p:nvPr/>
        </p:nvSpPr>
        <p:spPr>
          <a:xfrm>
            <a:off x="1032502" y="813383"/>
            <a:ext cx="9832498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At 4-bit or 8-bit quantization, sparse matrix representation formats used by hardware accelerators (CSR, COO) require more storage than Dense format due to meta-data overhead!!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0F3FE-BA19-DD42-448D-4DFC1352483A}"/>
              </a:ext>
            </a:extLst>
          </p:cNvPr>
          <p:cNvSpPr txBox="1"/>
          <p:nvPr/>
        </p:nvSpPr>
        <p:spPr>
          <a:xfrm>
            <a:off x="1637920" y="5611710"/>
            <a:ext cx="8842511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Bookman Old Style" panose="02050604050505020204" pitchFamily="18" charset="0"/>
              </a:rPr>
              <a:t>Sparse storage formats lead to inflation not compression!</a:t>
            </a:r>
            <a:br>
              <a:rPr lang="en-SG" sz="2400" dirty="0">
                <a:latin typeface="Bookman Old Style" panose="02050604050505020204" pitchFamily="18" charset="0"/>
              </a:rPr>
            </a:br>
            <a:r>
              <a:rPr lang="en-US" sz="2400" dirty="0">
                <a:latin typeface="Bookman Old Style" panose="02050604050505020204" pitchFamily="18" charset="0"/>
              </a:rPr>
              <a:t>Bitmap decoding is costly due to long </a:t>
            </a:r>
            <a:r>
              <a:rPr lang="en-US" sz="2400" dirty="0" err="1">
                <a:latin typeface="Bookman Old Style" panose="02050604050505020204" pitchFamily="18" charset="0"/>
              </a:rPr>
              <a:t>runlength</a:t>
            </a:r>
            <a:r>
              <a:rPr lang="en-US" sz="2400" dirty="0">
                <a:latin typeface="Bookman Old Style" panose="02050604050505020204" pitchFamily="18" charset="0"/>
              </a:rPr>
              <a:t> of zeros</a:t>
            </a:r>
            <a:r>
              <a:rPr lang="en-SG" sz="2400" dirty="0">
                <a:latin typeface="Bookman Old Style" panose="02050604050505020204" pitchFamily="18" charset="0"/>
              </a:rPr>
              <a:t> </a:t>
            </a:r>
          </a:p>
        </p:txBody>
      </p:sp>
      <p:pic>
        <p:nvPicPr>
          <p:cNvPr id="7" name="Google Shape;262;p39">
            <a:extLst>
              <a:ext uri="{FF2B5EF4-FFF2-40B4-BE49-F238E27FC236}">
                <a16:creationId xmlns:a16="http://schemas.microsoft.com/office/drawing/2014/main" id="{7193D78C-DD7F-75DF-2629-C3AD759460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801" y="2207588"/>
            <a:ext cx="5287106" cy="33608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94" name="Picture 2" descr="Illustration of the CSR storage format ...">
            <a:extLst>
              <a:ext uri="{FF2B5EF4-FFF2-40B4-BE49-F238E27FC236}">
                <a16:creationId xmlns:a16="http://schemas.microsoft.com/office/drawing/2014/main" id="{9BB97055-6830-B09D-727D-3D956BE8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76" y="2962520"/>
            <a:ext cx="50292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3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A8E7-45DC-B1D5-66E3-EAEBCEB8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961"/>
            <a:ext cx="10029092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Taming Unstructured Sparsity: Bit-Tree Format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7ADB6-D703-BDF8-3D0A-93594BB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45</a:t>
            </a:fld>
            <a:endParaRPr lang="en-US"/>
          </a:p>
        </p:txBody>
      </p:sp>
      <p:pic>
        <p:nvPicPr>
          <p:cNvPr id="4" name="Google Shape;368;p51">
            <a:extLst>
              <a:ext uri="{FF2B5EF4-FFF2-40B4-BE49-F238E27FC236}">
                <a16:creationId xmlns:a16="http://schemas.microsoft.com/office/drawing/2014/main" id="{D4DB5FA5-48F0-17FC-D231-850ED798697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21552"/>
            <a:ext cx="4595053" cy="280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aph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80E32631-262D-C728-2500-D0A9941BD3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90"/>
          <a:stretch/>
        </p:blipFill>
        <p:spPr>
          <a:xfrm>
            <a:off x="4503033" y="793322"/>
            <a:ext cx="7560013" cy="3106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F72E1-216C-F24A-4DA8-5CD3C1BEFFEB}"/>
              </a:ext>
            </a:extLst>
          </p:cNvPr>
          <p:cNvSpPr txBox="1"/>
          <p:nvPr/>
        </p:nvSpPr>
        <p:spPr>
          <a:xfrm>
            <a:off x="1701375" y="3822646"/>
            <a:ext cx="8710247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Storage: Same as ideal bitmap</a:t>
            </a:r>
          </a:p>
          <a:p>
            <a:r>
              <a:rPr lang="en-US" sz="2400" dirty="0">
                <a:latin typeface="Bookman Old Style" panose="02050604050505020204" pitchFamily="18" charset="0"/>
              </a:rPr>
              <a:t>Fast Decoding: N-passes over N-level Bit-Tree</a:t>
            </a:r>
            <a:br>
              <a:rPr lang="en-US" sz="2400" dirty="0">
                <a:latin typeface="Bookman Old Style" panose="02050604050505020204" pitchFamily="18" charset="0"/>
              </a:rPr>
            </a:br>
            <a:r>
              <a:rPr lang="en-US" sz="2400" dirty="0">
                <a:latin typeface="Bookman Old Style" panose="02050604050505020204" pitchFamily="18" charset="0"/>
              </a:rPr>
              <a:t>Handles all sparsity level </a:t>
            </a:r>
          </a:p>
        </p:txBody>
      </p:sp>
      <p:pic>
        <p:nvPicPr>
          <p:cNvPr id="7" name="Picture 6" descr="A white rectangular sign with black text and red mark&#10;&#10;AI-generated content may be incorrect.">
            <a:extLst>
              <a:ext uri="{FF2B5EF4-FFF2-40B4-BE49-F238E27FC236}">
                <a16:creationId xmlns:a16="http://schemas.microsoft.com/office/drawing/2014/main" id="{DF89C67D-C08C-6B32-F2AE-78961934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5107672"/>
            <a:ext cx="5780154" cy="17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65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2C22-7F55-035E-B96C-DAF5DF4A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961"/>
            <a:ext cx="10451123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Taming Unstructured Sparsity: </a:t>
            </a:r>
            <a:br>
              <a:rPr lang="en-US" dirty="0"/>
            </a:br>
            <a:r>
              <a:rPr lang="en-US" dirty="0"/>
              <a:t>Irregular memory access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3E0B0-A0E9-498D-FBDC-8A0D77AA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95390-AA37-972F-B7AF-11FC06FA7B70}"/>
              </a:ext>
            </a:extLst>
          </p:cNvPr>
          <p:cNvSpPr txBox="1"/>
          <p:nvPr/>
        </p:nvSpPr>
        <p:spPr>
          <a:xfrm>
            <a:off x="3073031" y="6492875"/>
            <a:ext cx="878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ZeD</a:t>
            </a:r>
            <a:r>
              <a:rPr lang="en-SG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: A Generalized Accelerator for Variably Sparse Matrix Computations in ML. PACT 2024</a:t>
            </a:r>
            <a:endParaRPr lang="en-SG" sz="1400" dirty="0">
              <a:latin typeface="Times New Roman" panose="02020603050405020304" pitchFamily="18" charset="0"/>
            </a:endParaRPr>
          </a:p>
          <a:p>
            <a:pPr algn="l"/>
            <a:r>
              <a:rPr lang="en-SG" sz="1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en-US" sz="1400" dirty="0">
              <a:latin typeface="Canela Deck Medium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69478-13E3-EDB2-61BD-6D02387C0577}"/>
              </a:ext>
            </a:extLst>
          </p:cNvPr>
          <p:cNvSpPr txBox="1"/>
          <p:nvPr/>
        </p:nvSpPr>
        <p:spPr>
          <a:xfrm>
            <a:off x="7380130" y="437322"/>
            <a:ext cx="3938756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Bookman Old Style" panose="02050604050505020204" pitchFamily="18" charset="0"/>
              </a:rPr>
              <a:t>ZeD</a:t>
            </a:r>
            <a:r>
              <a:rPr lang="en-US" sz="2400" dirty="0">
                <a:latin typeface="Bookman Old Style" panose="02050604050505020204" pitchFamily="18" charset="0"/>
              </a:rPr>
              <a:t> ASIC accelerator achieves 3.2x performance-per-area improvement over SOTA for sparse ML workloads</a:t>
            </a:r>
          </a:p>
        </p:txBody>
      </p:sp>
      <p:pic>
        <p:nvPicPr>
          <p:cNvPr id="8" name="Google Shape;417;p56">
            <a:extLst>
              <a:ext uri="{FF2B5EF4-FFF2-40B4-BE49-F238E27FC236}">
                <a16:creationId xmlns:a16="http://schemas.microsoft.com/office/drawing/2014/main" id="{D359B0B5-8331-DC26-1144-55987DF78BAF}"/>
              </a:ext>
            </a:extLst>
          </p:cNvPr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951532" y="798240"/>
            <a:ext cx="5646600" cy="232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71DCB5-C0AD-23C2-08E0-AF0783BF99C0}"/>
              </a:ext>
            </a:extLst>
          </p:cNvPr>
          <p:cNvSpPr txBox="1"/>
          <p:nvPr/>
        </p:nvSpPr>
        <p:spPr>
          <a:xfrm>
            <a:off x="1055076" y="2954215"/>
            <a:ext cx="6705600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Bookman Old Style" panose="02050604050505020204" pitchFamily="18" charset="0"/>
                <a:ea typeface="Helvetica Neue"/>
                <a:cs typeface="Helvetica Neue"/>
                <a:sym typeface="Helvetica Neue"/>
              </a:rPr>
              <a:t>Gustavson’s Dataflow: Row-wise product</a:t>
            </a:r>
            <a:endParaRPr lang="en-US" sz="2000" dirty="0"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10" name="Google Shape;549;p69">
            <a:extLst>
              <a:ext uri="{FF2B5EF4-FFF2-40B4-BE49-F238E27FC236}">
                <a16:creationId xmlns:a16="http://schemas.microsoft.com/office/drawing/2014/main" id="{CEA530D9-C5E6-24FE-6674-07D85533A8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79" y="3319033"/>
            <a:ext cx="2989021" cy="248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51;p69">
            <a:extLst>
              <a:ext uri="{FF2B5EF4-FFF2-40B4-BE49-F238E27FC236}">
                <a16:creationId xmlns:a16="http://schemas.microsoft.com/office/drawing/2014/main" id="{9D88D0FF-01CE-C001-3D62-3C5F4A921F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445" y="3341077"/>
            <a:ext cx="3261002" cy="2461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02E8A-8354-E22D-FB92-D6B3D64A64E8}"/>
              </a:ext>
            </a:extLst>
          </p:cNvPr>
          <p:cNvSpPr txBox="1"/>
          <p:nvPr/>
        </p:nvSpPr>
        <p:spPr>
          <a:xfrm>
            <a:off x="738553" y="5673969"/>
            <a:ext cx="9765324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Bookman Old Style" panose="02050604050505020204" pitchFamily="18" charset="0"/>
              </a:rPr>
              <a:t> </a:t>
            </a:r>
            <a:r>
              <a:rPr lang="en-US" sz="2000" dirty="0">
                <a:effectLst/>
                <a:latin typeface="Bookman Old Style" panose="02050604050505020204" pitchFamily="18" charset="0"/>
              </a:rPr>
              <a:t>Reorder stationary matrix rows to maximally reuse streaming rows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5003E5-B953-36AA-02E1-297A06729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111" y="2840786"/>
            <a:ext cx="43180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ne token to rule them all? No, says Tolkien estate | Mint">
            <a:extLst>
              <a:ext uri="{FF2B5EF4-FFF2-40B4-BE49-F238E27FC236}">
                <a16:creationId xmlns:a16="http://schemas.microsoft.com/office/drawing/2014/main" id="{3282952A-E2C3-E7AF-BD37-B3D758D7B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" r="3561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4131CEB-6574-A64B-E291-DFA65C9E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87B22B3-5045-934B-860D-F97CF8DCB2F4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8BF9B-EC58-419F-29D1-06BEDB57E0E3}"/>
              </a:ext>
            </a:extLst>
          </p:cNvPr>
          <p:cNvSpPr txBox="1"/>
          <p:nvPr/>
        </p:nvSpPr>
        <p:spPr>
          <a:xfrm>
            <a:off x="135925" y="2525848"/>
            <a:ext cx="12056076" cy="646331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  <a:effectLst/>
                <a:latin typeface="Bookman Old Style" panose="02050604050505020204" pitchFamily="18" charset="0"/>
              </a:rPr>
              <a:t>Can one </a:t>
            </a:r>
            <a:r>
              <a:rPr lang="en-US" sz="36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reconfigurable accelerator</a:t>
            </a:r>
            <a:r>
              <a:rPr lang="en-US" sz="3600" b="1" dirty="0">
                <a:solidFill>
                  <a:srgbClr val="C00000"/>
                </a:solidFill>
                <a:effectLst/>
                <a:latin typeface="Bookman Old Style" panose="02050604050505020204" pitchFamily="18" charset="0"/>
              </a:rPr>
              <a:t> rule them all?</a:t>
            </a:r>
          </a:p>
        </p:txBody>
      </p:sp>
    </p:spTree>
    <p:extLst>
      <p:ext uri="{BB962C8B-B14F-4D97-AF65-F5344CB8AC3E}">
        <p14:creationId xmlns:p14="http://schemas.microsoft.com/office/powerpoint/2010/main" val="124099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D28C-B0E4-85C9-36D3-29B45E7B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77" y="58615"/>
            <a:ext cx="9092879" cy="851556"/>
          </a:xfrm>
        </p:spPr>
        <p:txBody>
          <a:bodyPr>
            <a:normAutofit fontScale="90000"/>
          </a:bodyPr>
          <a:lstStyle/>
          <a:p>
            <a:r>
              <a:rPr lang="en-SG" dirty="0"/>
              <a:t>Toward Efficient Intelligence: </a:t>
            </a:r>
            <a:br>
              <a:rPr lang="en-SG" dirty="0"/>
            </a:br>
            <a:r>
              <a:rPr lang="en-SG" dirty="0"/>
              <a:t>Rethinking AI Accelerators for Sparsity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C397D-C63F-6246-3496-3A89882B9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318"/>
            <a:ext cx="10515600" cy="4854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LLMs are growing faster than compute can scale.</a:t>
            </a:r>
            <a:br>
              <a:rPr lang="en-US" dirty="0"/>
            </a:br>
            <a:r>
              <a:rPr lang="en-US" dirty="0"/>
              <a:t>Sparsity is not optional, it’s essential.</a:t>
            </a:r>
          </a:p>
          <a:p>
            <a:endParaRPr lang="en-US" dirty="0"/>
          </a:p>
          <a:p>
            <a:r>
              <a:rPr lang="en-US" dirty="0"/>
              <a:t>Today’s hardware is fundamentally mismatched with emerging sparse workloads.</a:t>
            </a:r>
          </a:p>
          <a:p>
            <a:endParaRPr lang="en-US" dirty="0"/>
          </a:p>
          <a:p>
            <a:r>
              <a:rPr lang="en-US" dirty="0"/>
              <a:t>Specialized architectures show what’s possible; but we need a universal, reconfigurable accelerator.</a:t>
            </a:r>
          </a:p>
          <a:p>
            <a:endParaRPr lang="en-US" dirty="0"/>
          </a:p>
          <a:p>
            <a:r>
              <a:rPr lang="en-US" dirty="0"/>
              <a:t>Winning the hardware lottery requires co-design: architecture must evolve with algorithms, not after them.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B7DE7-1D55-19D6-4990-E93BAC93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18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2FE1C0-9594-0648-AADE-126299448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961"/>
            <a:ext cx="10584976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Canon: Data-driven Reconfigurable Accelerator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A07BD-2BE1-0EB3-FF58-5CBB1DC2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8101" y="6492875"/>
            <a:ext cx="474945" cy="365125"/>
          </a:xfrm>
        </p:spPr>
        <p:txBody>
          <a:bodyPr/>
          <a:lstStyle/>
          <a:p>
            <a:fld id="{887B22B3-5045-934B-860D-F97CF8DCB2F4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 descr="A diagram of a data flow&#10;&#10;AI-generated content may be incorrect.">
            <a:extLst>
              <a:ext uri="{FF2B5EF4-FFF2-40B4-BE49-F238E27FC236}">
                <a16:creationId xmlns:a16="http://schemas.microsoft.com/office/drawing/2014/main" id="{EA2D9F41-7072-D5C7-3EC9-D0A7099D4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0" y="947167"/>
            <a:ext cx="5144203" cy="36600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19A526D-FBD2-454A-0FD6-8F02E3FA1564}"/>
              </a:ext>
            </a:extLst>
          </p:cNvPr>
          <p:cNvGrpSpPr/>
          <p:nvPr/>
        </p:nvGrpSpPr>
        <p:grpSpPr>
          <a:xfrm>
            <a:off x="9000303" y="1286384"/>
            <a:ext cx="2739708" cy="2361770"/>
            <a:chOff x="-1810458" y="2969383"/>
            <a:chExt cx="3023736" cy="32629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CE1A91-9309-BCD2-9CD0-FC2B16C78030}"/>
                </a:ext>
              </a:extLst>
            </p:cNvPr>
            <p:cNvSpPr/>
            <p:nvPr/>
          </p:nvSpPr>
          <p:spPr>
            <a:xfrm>
              <a:off x="-1810458" y="2969383"/>
              <a:ext cx="704113" cy="325120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E8C00A-9351-9812-98EE-49580A4D54E0}"/>
                </a:ext>
              </a:extLst>
            </p:cNvPr>
            <p:cNvSpPr/>
            <p:nvPr/>
          </p:nvSpPr>
          <p:spPr>
            <a:xfrm>
              <a:off x="-1035935" y="2969383"/>
              <a:ext cx="704113" cy="7748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26DF05-B8F5-9608-9393-CC296249C0EA}"/>
                </a:ext>
              </a:extLst>
            </p:cNvPr>
            <p:cNvSpPr/>
            <p:nvPr/>
          </p:nvSpPr>
          <p:spPr>
            <a:xfrm>
              <a:off x="-1035936" y="3795809"/>
              <a:ext cx="704113" cy="24247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F66583-AFFF-B1F1-A231-7AA1555519D0}"/>
                </a:ext>
              </a:extLst>
            </p:cNvPr>
            <p:cNvSpPr/>
            <p:nvPr/>
          </p:nvSpPr>
          <p:spPr>
            <a:xfrm>
              <a:off x="-265357" y="2981105"/>
              <a:ext cx="1478633" cy="7748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212EDF-6D85-0BCF-E6C8-BD0603CA47DB}"/>
                </a:ext>
              </a:extLst>
            </p:cNvPr>
            <p:cNvSpPr/>
            <p:nvPr/>
          </p:nvSpPr>
          <p:spPr>
            <a:xfrm>
              <a:off x="-265357" y="3807531"/>
              <a:ext cx="704113" cy="7748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7E903C-6E61-E79F-9E0B-864880CF3BFD}"/>
                </a:ext>
              </a:extLst>
            </p:cNvPr>
            <p:cNvSpPr/>
            <p:nvPr/>
          </p:nvSpPr>
          <p:spPr>
            <a:xfrm>
              <a:off x="509165" y="3807531"/>
              <a:ext cx="704113" cy="7748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16E6A2-E0FC-793D-C027-B7E00C6C4447}"/>
                </a:ext>
              </a:extLst>
            </p:cNvPr>
            <p:cNvSpPr/>
            <p:nvPr/>
          </p:nvSpPr>
          <p:spPr>
            <a:xfrm>
              <a:off x="-269451" y="4653224"/>
              <a:ext cx="704113" cy="7748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78E76E-1587-05FF-E9F3-00C2E1EBC938}"/>
                </a:ext>
              </a:extLst>
            </p:cNvPr>
            <p:cNvSpPr/>
            <p:nvPr/>
          </p:nvSpPr>
          <p:spPr>
            <a:xfrm>
              <a:off x="505072" y="4653224"/>
              <a:ext cx="704113" cy="7748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0C7B19-8EB5-7975-73F7-EE7387133DB9}"/>
                </a:ext>
              </a:extLst>
            </p:cNvPr>
            <p:cNvSpPr/>
            <p:nvPr/>
          </p:nvSpPr>
          <p:spPr>
            <a:xfrm>
              <a:off x="-272955" y="5457443"/>
              <a:ext cx="704113" cy="7748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7C58CE-A311-53B1-BCF1-825E26679ADE}"/>
                </a:ext>
              </a:extLst>
            </p:cNvPr>
            <p:cNvSpPr/>
            <p:nvPr/>
          </p:nvSpPr>
          <p:spPr>
            <a:xfrm>
              <a:off x="501567" y="5457443"/>
              <a:ext cx="704113" cy="7748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F3BCD-D8CD-9294-18F8-BC06F7F6B02F}"/>
              </a:ext>
            </a:extLst>
          </p:cNvPr>
          <p:cNvGrpSpPr/>
          <p:nvPr/>
        </p:nvGrpSpPr>
        <p:grpSpPr>
          <a:xfrm>
            <a:off x="9178635" y="1528652"/>
            <a:ext cx="1834381" cy="2103387"/>
            <a:chOff x="1580322" y="3192078"/>
            <a:chExt cx="2913372" cy="295154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701AD9-AF15-D24B-C6EF-498DF9E7DBFB}"/>
                </a:ext>
              </a:extLst>
            </p:cNvPr>
            <p:cNvCxnSpPr>
              <a:cxnSpLocks/>
            </p:cNvCxnSpPr>
            <p:nvPr/>
          </p:nvCxnSpPr>
          <p:spPr>
            <a:xfrm>
              <a:off x="1580322" y="3192078"/>
              <a:ext cx="1720091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1164AB-CC18-C9F0-773B-1EE272740F22}"/>
                </a:ext>
              </a:extLst>
            </p:cNvPr>
            <p:cNvCxnSpPr>
              <a:cxnSpLocks/>
            </p:cNvCxnSpPr>
            <p:nvPr/>
          </p:nvCxnSpPr>
          <p:spPr>
            <a:xfrm>
              <a:off x="2533320" y="4029075"/>
              <a:ext cx="1336048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F95D32-CAC5-4CB2-3FFD-2D7655D214E8}"/>
                </a:ext>
              </a:extLst>
            </p:cNvPr>
            <p:cNvCxnSpPr>
              <a:cxnSpLocks/>
            </p:cNvCxnSpPr>
            <p:nvPr/>
          </p:nvCxnSpPr>
          <p:spPr>
            <a:xfrm>
              <a:off x="2889131" y="4772025"/>
              <a:ext cx="1604563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79E037-AF5A-55BD-2019-7EB45352DCC0}"/>
                </a:ext>
              </a:extLst>
            </p:cNvPr>
            <p:cNvCxnSpPr>
              <a:cxnSpLocks/>
            </p:cNvCxnSpPr>
            <p:nvPr/>
          </p:nvCxnSpPr>
          <p:spPr>
            <a:xfrm>
              <a:off x="3893474" y="5569987"/>
              <a:ext cx="546143" cy="10338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C37100A-E356-BBAC-63E0-7A6B9796E102}"/>
                </a:ext>
              </a:extLst>
            </p:cNvPr>
            <p:cNvCxnSpPr>
              <a:cxnSpLocks/>
            </p:cNvCxnSpPr>
            <p:nvPr/>
          </p:nvCxnSpPr>
          <p:spPr>
            <a:xfrm>
              <a:off x="2566326" y="3192078"/>
              <a:ext cx="0" cy="836997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F519D1-4E7D-8B24-0A26-A248AF29C16E}"/>
                </a:ext>
              </a:extLst>
            </p:cNvPr>
            <p:cNvCxnSpPr>
              <a:cxnSpLocks/>
            </p:cNvCxnSpPr>
            <p:nvPr/>
          </p:nvCxnSpPr>
          <p:spPr>
            <a:xfrm>
              <a:off x="2906793" y="4029075"/>
              <a:ext cx="0" cy="74295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26443E3-6E47-98F4-7CD5-FD8ACF99BD50}"/>
                </a:ext>
              </a:extLst>
            </p:cNvPr>
            <p:cNvCxnSpPr>
              <a:cxnSpLocks/>
            </p:cNvCxnSpPr>
            <p:nvPr/>
          </p:nvCxnSpPr>
          <p:spPr>
            <a:xfrm>
              <a:off x="3869367" y="4772025"/>
              <a:ext cx="0" cy="13716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779410-87D0-797F-A7E4-3B9417C87444}"/>
              </a:ext>
            </a:extLst>
          </p:cNvPr>
          <p:cNvGrpSpPr/>
          <p:nvPr/>
        </p:nvGrpSpPr>
        <p:grpSpPr>
          <a:xfrm>
            <a:off x="8982758" y="1278753"/>
            <a:ext cx="2743200" cy="2353286"/>
            <a:chOff x="9699807" y="2755037"/>
            <a:chExt cx="3023736" cy="328871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C01F25D-0C8B-27F0-E7C1-42081FF4C0DA}"/>
                </a:ext>
              </a:extLst>
            </p:cNvPr>
            <p:cNvSpPr/>
            <p:nvPr/>
          </p:nvSpPr>
          <p:spPr>
            <a:xfrm>
              <a:off x="9699807" y="2755037"/>
              <a:ext cx="1772258" cy="774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C8AAEC-62FB-B17B-23FC-2D0F5E30D757}"/>
                </a:ext>
              </a:extLst>
            </p:cNvPr>
            <p:cNvSpPr/>
            <p:nvPr/>
          </p:nvSpPr>
          <p:spPr>
            <a:xfrm>
              <a:off x="11535534" y="2766759"/>
              <a:ext cx="1188008" cy="774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D54828-259D-7C66-8F03-F67F326DF854}"/>
                </a:ext>
              </a:extLst>
            </p:cNvPr>
            <p:cNvSpPr/>
            <p:nvPr/>
          </p:nvSpPr>
          <p:spPr>
            <a:xfrm>
              <a:off x="11531443" y="3593185"/>
              <a:ext cx="1192100" cy="774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52353F-58F5-338A-980E-E65266AA3818}"/>
                </a:ext>
              </a:extLst>
            </p:cNvPr>
            <p:cNvSpPr/>
            <p:nvPr/>
          </p:nvSpPr>
          <p:spPr>
            <a:xfrm>
              <a:off x="11531443" y="4438878"/>
              <a:ext cx="1188007" cy="774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CA0A84-2D97-4F63-4885-F61CCD524AC5}"/>
                </a:ext>
              </a:extLst>
            </p:cNvPr>
            <p:cNvSpPr/>
            <p:nvPr/>
          </p:nvSpPr>
          <p:spPr>
            <a:xfrm>
              <a:off x="11527940" y="5257165"/>
              <a:ext cx="1188006" cy="774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EF2954E-14C5-0888-FAA4-86DAA658B78F}"/>
                </a:ext>
              </a:extLst>
            </p:cNvPr>
            <p:cNvSpPr/>
            <p:nvPr/>
          </p:nvSpPr>
          <p:spPr>
            <a:xfrm>
              <a:off x="9709183" y="3590837"/>
              <a:ext cx="1762881" cy="774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57537B-46F1-5879-FFA1-5BA83846B564}"/>
                </a:ext>
              </a:extLst>
            </p:cNvPr>
            <p:cNvSpPr/>
            <p:nvPr/>
          </p:nvSpPr>
          <p:spPr>
            <a:xfrm>
              <a:off x="9705090" y="4436530"/>
              <a:ext cx="1762881" cy="774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5AA09F8-B206-04FE-4BC6-5B3EC2C1A681}"/>
                </a:ext>
              </a:extLst>
            </p:cNvPr>
            <p:cNvSpPr/>
            <p:nvPr/>
          </p:nvSpPr>
          <p:spPr>
            <a:xfrm>
              <a:off x="9701585" y="5268885"/>
              <a:ext cx="1762877" cy="774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30FA53-9DD5-A97D-8E5F-C61EF74DD766}"/>
              </a:ext>
            </a:extLst>
          </p:cNvPr>
          <p:cNvCxnSpPr>
            <a:cxnSpLocks/>
          </p:cNvCxnSpPr>
          <p:nvPr/>
        </p:nvCxnSpPr>
        <p:spPr>
          <a:xfrm>
            <a:off x="9920516" y="1550351"/>
            <a:ext cx="108304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82EEC9-EEBB-1A71-B9DF-E61A36840C40}"/>
              </a:ext>
            </a:extLst>
          </p:cNvPr>
          <p:cNvCxnSpPr>
            <a:cxnSpLocks/>
          </p:cNvCxnSpPr>
          <p:nvPr/>
        </p:nvCxnSpPr>
        <p:spPr>
          <a:xfrm>
            <a:off x="9920516" y="2086181"/>
            <a:ext cx="108304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CE7BEFB-F525-3DF7-B9C5-CF1EA64E8C6E}"/>
              </a:ext>
            </a:extLst>
          </p:cNvPr>
          <p:cNvCxnSpPr>
            <a:cxnSpLocks/>
          </p:cNvCxnSpPr>
          <p:nvPr/>
        </p:nvCxnSpPr>
        <p:spPr>
          <a:xfrm>
            <a:off x="9928426" y="2612604"/>
            <a:ext cx="108304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F016B0-8946-BC8E-7E19-F04696723072}"/>
              </a:ext>
            </a:extLst>
          </p:cNvPr>
          <p:cNvCxnSpPr>
            <a:cxnSpLocks/>
          </p:cNvCxnSpPr>
          <p:nvPr/>
        </p:nvCxnSpPr>
        <p:spPr>
          <a:xfrm>
            <a:off x="9959361" y="3161144"/>
            <a:ext cx="108304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56CC38-C522-D7BA-1DE9-4884BE530141}"/>
              </a:ext>
            </a:extLst>
          </p:cNvPr>
          <p:cNvCxnSpPr>
            <a:cxnSpLocks/>
          </p:cNvCxnSpPr>
          <p:nvPr/>
        </p:nvCxnSpPr>
        <p:spPr>
          <a:xfrm>
            <a:off x="9792896" y="1550351"/>
            <a:ext cx="0" cy="117579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ECB06E-B269-9BCF-11D0-77C583D64935}"/>
              </a:ext>
            </a:extLst>
          </p:cNvPr>
          <p:cNvCxnSpPr>
            <a:cxnSpLocks/>
          </p:cNvCxnSpPr>
          <p:nvPr/>
        </p:nvCxnSpPr>
        <p:spPr>
          <a:xfrm>
            <a:off x="9515471" y="2153159"/>
            <a:ext cx="0" cy="117579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FF0C78-454E-0C7B-00B0-9B95C0419ABA}"/>
              </a:ext>
            </a:extLst>
          </p:cNvPr>
          <p:cNvCxnSpPr>
            <a:cxnSpLocks/>
          </p:cNvCxnSpPr>
          <p:nvPr/>
        </p:nvCxnSpPr>
        <p:spPr>
          <a:xfrm>
            <a:off x="11315671" y="1542134"/>
            <a:ext cx="0" cy="17957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0DFBAE1B-8297-2F65-80F4-06CC8A8B7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905" y="1266692"/>
            <a:ext cx="933161" cy="933161"/>
          </a:xfrm>
          <a:prstGeom prst="rect">
            <a:avLst/>
          </a:prstGeom>
        </p:spPr>
      </p:pic>
      <p:pic>
        <p:nvPicPr>
          <p:cNvPr id="41" name="Picture 2" descr="Sparsity for Large GPT AI Models ...">
            <a:extLst>
              <a:ext uri="{FF2B5EF4-FFF2-40B4-BE49-F238E27FC236}">
                <a16:creationId xmlns:a16="http://schemas.microsoft.com/office/drawing/2014/main" id="{91E460EA-FEF7-1387-BB5B-CFCE2AF3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09" y="2664375"/>
            <a:ext cx="1266493" cy="71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7887ACE-024B-D556-33FD-C5989F662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921" y="1701729"/>
            <a:ext cx="1085540" cy="108554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4A0DE72-61E4-13F5-551A-8865102107D9}"/>
              </a:ext>
            </a:extLst>
          </p:cNvPr>
          <p:cNvCxnSpPr>
            <a:cxnSpLocks/>
          </p:cNvCxnSpPr>
          <p:nvPr/>
        </p:nvCxnSpPr>
        <p:spPr>
          <a:xfrm>
            <a:off x="7012243" y="1688801"/>
            <a:ext cx="617288" cy="20425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7854F5-FA1C-9E14-1128-FA40921B45FB}"/>
              </a:ext>
            </a:extLst>
          </p:cNvPr>
          <p:cNvCxnSpPr>
            <a:cxnSpLocks/>
          </p:cNvCxnSpPr>
          <p:nvPr/>
        </p:nvCxnSpPr>
        <p:spPr>
          <a:xfrm flipV="1">
            <a:off x="6944329" y="2597747"/>
            <a:ext cx="659023" cy="35117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9661D03-1B6B-1136-8BE4-7C59E066D829}"/>
              </a:ext>
            </a:extLst>
          </p:cNvPr>
          <p:cNvSpPr txBox="1"/>
          <p:nvPr/>
        </p:nvSpPr>
        <p:spPr>
          <a:xfrm>
            <a:off x="6103297" y="2115739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28700A-0963-EB9F-74A9-BE2E2035F7B7}"/>
              </a:ext>
            </a:extLst>
          </p:cNvPr>
          <p:cNvSpPr txBox="1"/>
          <p:nvPr/>
        </p:nvSpPr>
        <p:spPr>
          <a:xfrm>
            <a:off x="6118371" y="3346417"/>
            <a:ext cx="92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Sparsity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D083F9-4DF2-E68C-13C0-21FC313301B4}"/>
              </a:ext>
            </a:extLst>
          </p:cNvPr>
          <p:cNvSpPr txBox="1"/>
          <p:nvPr/>
        </p:nvSpPr>
        <p:spPr>
          <a:xfrm>
            <a:off x="7483211" y="2884517"/>
            <a:ext cx="1373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044108-81CE-D5C0-737D-35D3C3661DC4}"/>
              </a:ext>
            </a:extLst>
          </p:cNvPr>
          <p:cNvSpPr txBox="1"/>
          <p:nvPr/>
        </p:nvSpPr>
        <p:spPr>
          <a:xfrm>
            <a:off x="8930977" y="3680803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Reconfigurable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accelerator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471A9B-3EBA-4266-358A-B37A32EDC83B}"/>
              </a:ext>
            </a:extLst>
          </p:cNvPr>
          <p:cNvSpPr txBox="1"/>
          <p:nvPr/>
        </p:nvSpPr>
        <p:spPr>
          <a:xfrm>
            <a:off x="1277816" y="4810953"/>
            <a:ext cx="10398368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Canela Deck" pitchFamily="2" charset="0"/>
              </a:rPr>
              <a:t>Minimalist reconfigurable processing array that adapts to diverse sparsity with minimal reconfiguration cost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Canela Deck" pitchFamily="2" charset="0"/>
              </a:rPr>
              <a:t>Smart algorithm that maps arbitrary dataflows on the fabric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Canela Deck" pitchFamily="2" charset="0"/>
              </a:rPr>
              <a:t>High parallel processing while handling complex dataflow dependencies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52" name="Picture 51" descr="A graph of multiple colored bars&#10;&#10;AI-generated content may be incorrect.">
            <a:extLst>
              <a:ext uri="{FF2B5EF4-FFF2-40B4-BE49-F238E27FC236}">
                <a16:creationId xmlns:a16="http://schemas.microsoft.com/office/drawing/2014/main" id="{3A0D1A3E-7348-944F-2928-93EDAA62B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738" y="1172797"/>
            <a:ext cx="7397262" cy="288338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AB42061-D6B3-99E9-0153-AF1ACA75754C}"/>
              </a:ext>
            </a:extLst>
          </p:cNvPr>
          <p:cNvSpPr txBox="1"/>
          <p:nvPr/>
        </p:nvSpPr>
        <p:spPr>
          <a:xfrm>
            <a:off x="3318691" y="6465579"/>
            <a:ext cx="9250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A Data-Driven Dynamic Execution Orchestration Architecture. ASPLOS 2026</a:t>
            </a:r>
            <a:endParaRPr lang="en-SG" sz="1400" dirty="0">
              <a:latin typeface="Times New Roman" panose="02020603050405020304" pitchFamily="18" charset="0"/>
            </a:endParaRPr>
          </a:p>
          <a:p>
            <a:pPr algn="l"/>
            <a:r>
              <a:rPr lang="en-SG" sz="1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en-US" sz="1400" dirty="0">
              <a:latin typeface="Canela Dec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7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472C-16C3-8A88-E660-5400E742F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58615"/>
            <a:ext cx="5843222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GPU Architectural Advances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04CA8E-C6C0-B2E5-1FC2-FB53FD5F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5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86B508B-D54B-DABE-238F-43C0C4E9A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7473" y="977703"/>
            <a:ext cx="6419060" cy="523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99201-BDED-4E14-515D-EC1264C96D1E}"/>
              </a:ext>
            </a:extLst>
          </p:cNvPr>
          <p:cNvSpPr txBox="1"/>
          <p:nvPr/>
        </p:nvSpPr>
        <p:spPr>
          <a:xfrm>
            <a:off x="6773887" y="2920074"/>
            <a:ext cx="5418113" cy="30469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SG" sz="2400" dirty="0">
                <a:effectLst/>
                <a:latin typeface="Bookman Old Style" panose="02050604050505020204" pitchFamily="18" charset="0"/>
              </a:rPr>
              <a:t>Blackwell gains </a:t>
            </a:r>
            <a:r>
              <a:rPr lang="en-SG" sz="2400" dirty="0" err="1">
                <a:effectLst/>
                <a:latin typeface="Bookman Old Style" panose="02050604050505020204" pitchFamily="18" charset="0"/>
              </a:rPr>
              <a:t>w.r.t.</a:t>
            </a:r>
            <a:r>
              <a:rPr lang="en-SG" sz="2400" dirty="0">
                <a:effectLst/>
                <a:latin typeface="Bookman Old Style" panose="02050604050505020204" pitchFamily="18" charset="0"/>
              </a:rPr>
              <a:t> K20X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SG" sz="2400" dirty="0">
                <a:effectLst/>
                <a:latin typeface="Bookman Old Style" panose="02050604050505020204" pitchFamily="18" charset="0"/>
              </a:rPr>
              <a:t>﻿﻿Number Representation (~32x)</a:t>
            </a:r>
          </a:p>
          <a:p>
            <a:r>
              <a:rPr lang="en-SG" sz="2400" dirty="0">
                <a:latin typeface="Bookman Old Style" panose="02050604050505020204" pitchFamily="18" charset="0"/>
              </a:rPr>
              <a:t>    </a:t>
            </a:r>
            <a:r>
              <a:rPr lang="en-SG" sz="2400" dirty="0">
                <a:effectLst/>
                <a:latin typeface="Bookman Old Style" panose="02050604050505020204" pitchFamily="18" charset="0"/>
              </a:rPr>
              <a:t>FP32, FP16, Int8, FP4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SG" sz="2400" dirty="0">
                <a:effectLst/>
                <a:latin typeface="Bookman Old Style" panose="02050604050505020204" pitchFamily="18" charset="0"/>
              </a:rPr>
              <a:t>Complex Instructions </a:t>
            </a:r>
            <a:r>
              <a:rPr lang="en-SG" sz="2400" dirty="0">
                <a:latin typeface="Bookman Old Style" panose="02050604050505020204" pitchFamily="18" charset="0"/>
              </a:rPr>
              <a:t> (</a:t>
            </a:r>
            <a:r>
              <a:rPr lang="en-SG" sz="2400" dirty="0">
                <a:effectLst/>
                <a:latin typeface="Bookman Old Style" panose="02050604050505020204" pitchFamily="18" charset="0"/>
              </a:rPr>
              <a:t>~12.5×)</a:t>
            </a:r>
          </a:p>
          <a:p>
            <a:r>
              <a:rPr lang="en-SG" sz="2400" dirty="0">
                <a:latin typeface="Bookman Old Style" panose="02050604050505020204" pitchFamily="18" charset="0"/>
              </a:rPr>
              <a:t>    </a:t>
            </a:r>
            <a:r>
              <a:rPr lang="en-SG" sz="2400" dirty="0">
                <a:effectLst/>
                <a:latin typeface="Bookman Old Style" panose="02050604050505020204" pitchFamily="18" charset="0"/>
              </a:rPr>
              <a:t>DP4, HMMA, IMMA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SG" sz="2400" dirty="0">
                <a:effectLst/>
                <a:latin typeface="Bookman Old Style" panose="02050604050505020204" pitchFamily="18" charset="0"/>
              </a:rPr>
              <a:t>﻿﻿Technology node (~3x)</a:t>
            </a:r>
          </a:p>
          <a:p>
            <a:r>
              <a:rPr lang="en-SG" sz="2400" dirty="0">
                <a:latin typeface="Bookman Old Style" panose="02050604050505020204" pitchFamily="18" charset="0"/>
              </a:rPr>
              <a:t>   </a:t>
            </a:r>
            <a:r>
              <a:rPr lang="en-SG" sz="2400" dirty="0">
                <a:effectLst/>
                <a:latin typeface="Bookman Old Style" panose="02050604050505020204" pitchFamily="18" charset="0"/>
              </a:rPr>
              <a:t>28m, 16nm, 7nm, 5nm, 4nm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SG" sz="2400" dirty="0">
                <a:effectLst/>
                <a:latin typeface="Bookman Old Style" panose="02050604050505020204" pitchFamily="18" charset="0"/>
              </a:rPr>
              <a:t>Die Size 2x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D8611-509C-1771-CAF3-8CA38D0423AD}"/>
              </a:ext>
            </a:extLst>
          </p:cNvPr>
          <p:cNvSpPr txBox="1"/>
          <p:nvPr/>
        </p:nvSpPr>
        <p:spPr>
          <a:xfrm>
            <a:off x="6359237" y="63657"/>
            <a:ext cx="1482436" cy="58477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effectLst/>
                <a:latin typeface="Bookman Old Style" panose="02050604050505020204" pitchFamily="18" charset="0"/>
              </a:rPr>
              <a:t>B200</a:t>
            </a:r>
          </a:p>
          <a:p>
            <a:pPr algn="l"/>
            <a:r>
              <a:rPr lang="en-US" sz="1600" dirty="0">
                <a:latin typeface="Bookman Old Style" panose="02050604050505020204" pitchFamily="18" charset="0"/>
              </a:rPr>
              <a:t>20,000</a:t>
            </a:r>
            <a:endParaRPr lang="en-US" sz="1600" dirty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C8976B-3804-44B3-B97C-FE5D49040744}"/>
              </a:ext>
            </a:extLst>
          </p:cNvPr>
          <p:cNvSpPr/>
          <p:nvPr/>
        </p:nvSpPr>
        <p:spPr>
          <a:xfrm>
            <a:off x="6082145" y="549034"/>
            <a:ext cx="315465" cy="1016530"/>
          </a:xfrm>
          <a:custGeom>
            <a:avLst/>
            <a:gdLst>
              <a:gd name="connsiteX0" fmla="*/ 0 w 315465"/>
              <a:gd name="connsiteY0" fmla="*/ 1016530 h 1016530"/>
              <a:gd name="connsiteX1" fmla="*/ 96982 w 315465"/>
              <a:gd name="connsiteY1" fmla="*/ 753293 h 1016530"/>
              <a:gd name="connsiteX2" fmla="*/ 193964 w 315465"/>
              <a:gd name="connsiteY2" fmla="*/ 434639 h 1016530"/>
              <a:gd name="connsiteX3" fmla="*/ 304800 w 315465"/>
              <a:gd name="connsiteY3" fmla="*/ 60566 h 1016530"/>
              <a:gd name="connsiteX4" fmla="*/ 304800 w 315465"/>
              <a:gd name="connsiteY4" fmla="*/ 5148 h 101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65" h="1016530">
                <a:moveTo>
                  <a:pt x="0" y="1016530"/>
                </a:moveTo>
                <a:cubicBezTo>
                  <a:pt x="32327" y="933402"/>
                  <a:pt x="64655" y="850275"/>
                  <a:pt x="96982" y="753293"/>
                </a:cubicBezTo>
                <a:cubicBezTo>
                  <a:pt x="129309" y="656311"/>
                  <a:pt x="159328" y="550093"/>
                  <a:pt x="193964" y="434639"/>
                </a:cubicBezTo>
                <a:cubicBezTo>
                  <a:pt x="228600" y="319184"/>
                  <a:pt x="286327" y="132148"/>
                  <a:pt x="304800" y="60566"/>
                </a:cubicBezTo>
                <a:cubicBezTo>
                  <a:pt x="323273" y="-11016"/>
                  <a:pt x="314036" y="-2934"/>
                  <a:pt x="304800" y="5148"/>
                </a:cubicBezTo>
              </a:path>
            </a:pathLst>
          </a:custGeom>
          <a:noFill/>
          <a:ln w="19050">
            <a:solidFill>
              <a:schemeClr val="accent4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C1FC0-A1E9-5CAB-005F-9F7495BAD37D}"/>
              </a:ext>
            </a:extLst>
          </p:cNvPr>
          <p:cNvSpPr txBox="1"/>
          <p:nvPr/>
        </p:nvSpPr>
        <p:spPr>
          <a:xfrm>
            <a:off x="9194670" y="6521548"/>
            <a:ext cx="2757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Source: Nvidia; Bill Dally</a:t>
            </a:r>
          </a:p>
        </p:txBody>
      </p:sp>
      <p:pic>
        <p:nvPicPr>
          <p:cNvPr id="9" name="Picture 2" descr="Programming Tensor Cores in CUDA 9 | NVIDIA Technical Blog">
            <a:extLst>
              <a:ext uri="{FF2B5EF4-FFF2-40B4-BE49-F238E27FC236}">
                <a16:creationId xmlns:a16="http://schemas.microsoft.com/office/drawing/2014/main" id="{337053F5-14D8-EE0F-268A-93C3E911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29" y="23347"/>
            <a:ext cx="4944426" cy="27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CE810B-1076-1E91-E6A4-DC8856880B22}"/>
              </a:ext>
            </a:extLst>
          </p:cNvPr>
          <p:cNvSpPr txBox="1"/>
          <p:nvPr/>
        </p:nvSpPr>
        <p:spPr>
          <a:xfrm>
            <a:off x="10142527" y="1565564"/>
            <a:ext cx="279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0" i="0" dirty="0">
                <a:effectLst/>
                <a:latin typeface="Bookman Old Style" panose="02050604050505020204" pitchFamily="18" charset="0"/>
              </a:rPr>
              <a:t>Nvidia GPU</a:t>
            </a:r>
            <a:br>
              <a:rPr lang="en-SG" b="0" i="0" dirty="0">
                <a:effectLst/>
                <a:latin typeface="Bookman Old Style" panose="02050604050505020204" pitchFamily="18" charset="0"/>
              </a:rPr>
            </a:br>
            <a:r>
              <a:rPr lang="en-SG" b="0" i="0" dirty="0">
                <a:effectLst/>
                <a:latin typeface="Bookman Old Style" panose="02050604050505020204" pitchFamily="18" charset="0"/>
              </a:rPr>
              <a:t>Tensor Cores</a:t>
            </a:r>
          </a:p>
        </p:txBody>
      </p:sp>
    </p:spTree>
    <p:extLst>
      <p:ext uri="{BB962C8B-B14F-4D97-AF65-F5344CB8AC3E}">
        <p14:creationId xmlns:p14="http://schemas.microsoft.com/office/powerpoint/2010/main" val="18238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215EA-C68C-1A8B-8F4F-9A393BB60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AA4A-7583-6DCC-DF44-4715F4E0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Reconfigurability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B1940-CE58-9102-99BE-F7650311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50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6FC13E-382D-D332-B02C-7B1B7FE88163}"/>
              </a:ext>
            </a:extLst>
          </p:cNvPr>
          <p:cNvGrpSpPr/>
          <p:nvPr/>
        </p:nvGrpSpPr>
        <p:grpSpPr>
          <a:xfrm>
            <a:off x="7713808" y="3608008"/>
            <a:ext cx="2378636" cy="2761869"/>
            <a:chOff x="8452156" y="2214047"/>
            <a:chExt cx="2378636" cy="27618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521B2D-04C4-459A-2F48-FDEB53DDDCFD}"/>
                </a:ext>
              </a:extLst>
            </p:cNvPr>
            <p:cNvSpPr/>
            <p:nvPr/>
          </p:nvSpPr>
          <p:spPr>
            <a:xfrm>
              <a:off x="8508097" y="2452039"/>
              <a:ext cx="2322695" cy="228978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FF0E6A-D3CB-B396-91DB-21E0F6358C45}"/>
                </a:ext>
              </a:extLst>
            </p:cNvPr>
            <p:cNvSpPr/>
            <p:nvPr/>
          </p:nvSpPr>
          <p:spPr>
            <a:xfrm>
              <a:off x="8883471" y="4733668"/>
              <a:ext cx="223120" cy="2215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EA907D-D4E2-5B2D-A076-191975AAD967}"/>
                </a:ext>
              </a:extLst>
            </p:cNvPr>
            <p:cNvSpPr/>
            <p:nvPr/>
          </p:nvSpPr>
          <p:spPr>
            <a:xfrm>
              <a:off x="10311704" y="4738765"/>
              <a:ext cx="220110" cy="2371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7AC1AD-A9C2-7B4B-3821-2847BD7909E8}"/>
                </a:ext>
              </a:extLst>
            </p:cNvPr>
            <p:cNvSpPr/>
            <p:nvPr/>
          </p:nvSpPr>
          <p:spPr>
            <a:xfrm>
              <a:off x="9352582" y="4733279"/>
              <a:ext cx="216854" cy="2215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3BDEAB-8F7A-1AC5-14B5-017CBE71E108}"/>
                </a:ext>
              </a:extLst>
            </p:cNvPr>
            <p:cNvSpPr/>
            <p:nvPr/>
          </p:nvSpPr>
          <p:spPr>
            <a:xfrm>
              <a:off x="9845760" y="4736102"/>
              <a:ext cx="209097" cy="22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10" name="Trapezium 257">
              <a:extLst>
                <a:ext uri="{FF2B5EF4-FFF2-40B4-BE49-F238E27FC236}">
                  <a16:creationId xmlns:a16="http://schemas.microsoft.com/office/drawing/2014/main" id="{31FF5A3B-9616-686C-2775-2D6274ECC239}"/>
                </a:ext>
              </a:extLst>
            </p:cNvPr>
            <p:cNvSpPr/>
            <p:nvPr/>
          </p:nvSpPr>
          <p:spPr>
            <a:xfrm flipV="1">
              <a:off x="9035739" y="2883986"/>
              <a:ext cx="349403" cy="102086"/>
            </a:xfrm>
            <a:prstGeom prst="trapezoid">
              <a:avLst>
                <a:gd name="adj" fmla="val 64871"/>
              </a:avLst>
            </a:prstGeom>
            <a:solidFill>
              <a:srgbClr val="F5D44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Trapezium 258">
              <a:extLst>
                <a:ext uri="{FF2B5EF4-FFF2-40B4-BE49-F238E27FC236}">
                  <a16:creationId xmlns:a16="http://schemas.microsoft.com/office/drawing/2014/main" id="{6168A0C9-D055-FB96-919C-9B2851281B21}"/>
                </a:ext>
              </a:extLst>
            </p:cNvPr>
            <p:cNvSpPr/>
            <p:nvPr/>
          </p:nvSpPr>
          <p:spPr>
            <a:xfrm flipV="1">
              <a:off x="9507060" y="2885341"/>
              <a:ext cx="349403" cy="102086"/>
            </a:xfrm>
            <a:prstGeom prst="trapezoid">
              <a:avLst>
                <a:gd name="adj" fmla="val 64871"/>
              </a:avLst>
            </a:prstGeom>
            <a:solidFill>
              <a:srgbClr val="F5D44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Trapezium 259">
              <a:extLst>
                <a:ext uri="{FF2B5EF4-FFF2-40B4-BE49-F238E27FC236}">
                  <a16:creationId xmlns:a16="http://schemas.microsoft.com/office/drawing/2014/main" id="{9EE732ED-7CC1-AF45-BF32-E134922942AB}"/>
                </a:ext>
              </a:extLst>
            </p:cNvPr>
            <p:cNvSpPr/>
            <p:nvPr/>
          </p:nvSpPr>
          <p:spPr>
            <a:xfrm flipV="1">
              <a:off x="9952312" y="2881198"/>
              <a:ext cx="372627" cy="102086"/>
            </a:xfrm>
            <a:prstGeom prst="trapezoid">
              <a:avLst>
                <a:gd name="adj" fmla="val 64871"/>
              </a:avLst>
            </a:prstGeom>
            <a:solidFill>
              <a:srgbClr val="F5D44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D272EA-9B31-683F-B18A-4F9C23D2D044}"/>
                </a:ext>
              </a:extLst>
            </p:cNvPr>
            <p:cNvSpPr/>
            <p:nvPr/>
          </p:nvSpPr>
          <p:spPr>
            <a:xfrm>
              <a:off x="9090486" y="3213759"/>
              <a:ext cx="1221218" cy="499792"/>
            </a:xfrm>
            <a:prstGeom prst="rect">
              <a:avLst/>
            </a:prstGeom>
            <a:solidFill>
              <a:srgbClr val="5CB18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204B56-7EED-E81D-F92B-A963AF29D805}"/>
                </a:ext>
              </a:extLst>
            </p:cNvPr>
            <p:cNvSpPr/>
            <p:nvPr/>
          </p:nvSpPr>
          <p:spPr>
            <a:xfrm>
              <a:off x="8508097" y="2783609"/>
              <a:ext cx="371566" cy="1370954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2A90D1-4336-D189-9BA4-8B9A7C68A8F6}"/>
                </a:ext>
              </a:extLst>
            </p:cNvPr>
            <p:cNvSpPr/>
            <p:nvPr/>
          </p:nvSpPr>
          <p:spPr>
            <a:xfrm>
              <a:off x="9156134" y="4168612"/>
              <a:ext cx="1156266" cy="207543"/>
            </a:xfrm>
            <a:prstGeom prst="rect">
              <a:avLst/>
            </a:prstGeom>
            <a:solidFill>
              <a:srgbClr val="005493">
                <a:alpha val="5098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Output Register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403987-29AC-F804-0A93-E47BBC875613}"/>
                </a:ext>
              </a:extLst>
            </p:cNvPr>
            <p:cNvSpPr txBox="1"/>
            <p:nvPr/>
          </p:nvSpPr>
          <p:spPr>
            <a:xfrm rot="16200000">
              <a:off x="8023789" y="3246053"/>
              <a:ext cx="1318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Configuration Memory</a:t>
              </a:r>
            </a:p>
          </p:txBody>
        </p:sp>
        <p:cxnSp>
          <p:nvCxnSpPr>
            <p:cNvPr id="17" name="Elbow Connector 278">
              <a:extLst>
                <a:ext uri="{FF2B5EF4-FFF2-40B4-BE49-F238E27FC236}">
                  <a16:creationId xmlns:a16="http://schemas.microsoft.com/office/drawing/2014/main" id="{9CCEF835-A8D6-0609-2AE9-F17A84DCE0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67787" y="2585453"/>
              <a:ext cx="423940" cy="167551"/>
            </a:xfrm>
            <a:prstGeom prst="bentConnector3">
              <a:avLst>
                <a:gd name="adj1" fmla="val 60901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30ED1EB-471E-F234-7F98-E8A785BD960B}"/>
                </a:ext>
              </a:extLst>
            </p:cNvPr>
            <p:cNvCxnSpPr>
              <a:stCxn id="10" idx="0"/>
            </p:cNvCxnSpPr>
            <p:nvPr/>
          </p:nvCxnSpPr>
          <p:spPr>
            <a:xfrm flipH="1">
              <a:off x="9210440" y="2986072"/>
              <a:ext cx="1" cy="2276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9E88826-BDC8-0C61-DA7B-2DCC0C53F6B9}"/>
                </a:ext>
              </a:extLst>
            </p:cNvPr>
            <p:cNvCxnSpPr/>
            <p:nvPr/>
          </p:nvCxnSpPr>
          <p:spPr>
            <a:xfrm flipH="1">
              <a:off x="9681761" y="2992603"/>
              <a:ext cx="1" cy="2276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FEC67D2-ACC4-7430-A6C7-F963126D2349}"/>
                </a:ext>
              </a:extLst>
            </p:cNvPr>
            <p:cNvCxnSpPr/>
            <p:nvPr/>
          </p:nvCxnSpPr>
          <p:spPr>
            <a:xfrm flipH="1">
              <a:off x="10127013" y="2991397"/>
              <a:ext cx="1" cy="2276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ABC58A-3787-F797-E4CC-F902B10CEE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6746" y="3713550"/>
              <a:ext cx="3985" cy="4466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86">
              <a:extLst>
                <a:ext uri="{FF2B5EF4-FFF2-40B4-BE49-F238E27FC236}">
                  <a16:creationId xmlns:a16="http://schemas.microsoft.com/office/drawing/2014/main" id="{74EAA5FD-55CE-CE67-D678-4031977250FA}"/>
                </a:ext>
              </a:extLst>
            </p:cNvPr>
            <p:cNvCxnSpPr>
              <a:cxnSpLocks/>
              <a:stCxn id="15" idx="2"/>
              <a:endCxn id="6" idx="0"/>
            </p:cNvCxnSpPr>
            <p:nvPr/>
          </p:nvCxnSpPr>
          <p:spPr>
            <a:xfrm rot="5400000">
              <a:off x="9185893" y="4185293"/>
              <a:ext cx="357513" cy="739236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D593BE4-2C4F-0F8E-48E4-48D1EDB3B68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9461009" y="4549763"/>
              <a:ext cx="0" cy="18351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88">
              <a:extLst>
                <a:ext uri="{FF2B5EF4-FFF2-40B4-BE49-F238E27FC236}">
                  <a16:creationId xmlns:a16="http://schemas.microsoft.com/office/drawing/2014/main" id="{03736251-FC80-57AE-C676-98274B49F9CA}"/>
                </a:ext>
              </a:extLst>
            </p:cNvPr>
            <p:cNvCxnSpPr>
              <a:cxnSpLocks/>
              <a:stCxn id="15" idx="2"/>
              <a:endCxn id="7" idx="0"/>
            </p:cNvCxnSpPr>
            <p:nvPr/>
          </p:nvCxnSpPr>
          <p:spPr>
            <a:xfrm rot="16200000" flipH="1">
              <a:off x="9896708" y="4213714"/>
              <a:ext cx="362610" cy="687492"/>
            </a:xfrm>
            <a:prstGeom prst="bentConnector3">
              <a:avLst>
                <a:gd name="adj1" fmla="val 50000"/>
              </a:avLst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347A08-15BF-09A7-5B09-6B536DD33F02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9950309" y="4556817"/>
              <a:ext cx="0" cy="1792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90">
              <a:extLst>
                <a:ext uri="{FF2B5EF4-FFF2-40B4-BE49-F238E27FC236}">
                  <a16:creationId xmlns:a16="http://schemas.microsoft.com/office/drawing/2014/main" id="{42EDE08B-D249-2B05-3E14-D91121D68F83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726746" y="3620417"/>
              <a:ext cx="870028" cy="367533"/>
            </a:xfrm>
            <a:prstGeom prst="bentConnector2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F6117A0-9946-7453-ABD3-175279B33533}"/>
                </a:ext>
              </a:extLst>
            </p:cNvPr>
            <p:cNvCxnSpPr>
              <a:cxnSpLocks/>
              <a:stCxn id="14" idx="3"/>
              <a:endCxn id="13" idx="1"/>
            </p:cNvCxnSpPr>
            <p:nvPr/>
          </p:nvCxnSpPr>
          <p:spPr>
            <a:xfrm flipV="1">
              <a:off x="8879663" y="3463655"/>
              <a:ext cx="210823" cy="543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Elbow Connector 297">
              <a:extLst>
                <a:ext uri="{FF2B5EF4-FFF2-40B4-BE49-F238E27FC236}">
                  <a16:creationId xmlns:a16="http://schemas.microsoft.com/office/drawing/2014/main" id="{2AA8B9A6-5CCB-C103-C430-47B68B2EA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9663" y="2931080"/>
              <a:ext cx="1105761" cy="149554"/>
            </a:xfrm>
            <a:prstGeom prst="bentConnector3">
              <a:avLst>
                <a:gd name="adj1" fmla="val 88667"/>
              </a:avLst>
            </a:prstGeom>
            <a:ln w="158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5C6F5DF-60DE-BA9B-2F4E-6B33B34FAE24}"/>
                </a:ext>
              </a:extLst>
            </p:cNvPr>
            <p:cNvGrpSpPr/>
            <p:nvPr/>
          </p:nvGrpSpPr>
          <p:grpSpPr>
            <a:xfrm>
              <a:off x="9429827" y="2934712"/>
              <a:ext cx="102327" cy="149556"/>
              <a:chOff x="9356112" y="1791487"/>
              <a:chExt cx="101431" cy="211978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C7570EA-5DD0-ED0D-8558-D2FBAEC0B8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56725" y="1791487"/>
                <a:ext cx="0" cy="211978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083CF90-C873-FD43-B542-C09D0E799C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6112" y="1791487"/>
                <a:ext cx="101431" cy="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0EFCE7E-B816-4A48-3162-6B7A6CA3981F}"/>
                </a:ext>
              </a:extLst>
            </p:cNvPr>
            <p:cNvGrpSpPr/>
            <p:nvPr/>
          </p:nvGrpSpPr>
          <p:grpSpPr>
            <a:xfrm>
              <a:off x="8933679" y="2929118"/>
              <a:ext cx="122534" cy="149556"/>
              <a:chOff x="9356112" y="1791487"/>
              <a:chExt cx="101431" cy="211978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EB411B2-9CAD-55DE-2C1D-C7EEE8765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56725" y="1791487"/>
                <a:ext cx="0" cy="211978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5BEBEA9-3346-0518-33C3-BED2C4E04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6112" y="1791487"/>
                <a:ext cx="101431" cy="0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894050-60A1-69C2-CAA5-DA6BCA73E3AC}"/>
                </a:ext>
              </a:extLst>
            </p:cNvPr>
            <p:cNvCxnSpPr/>
            <p:nvPr/>
          </p:nvCxnSpPr>
          <p:spPr>
            <a:xfrm flipV="1">
              <a:off x="8870639" y="3897318"/>
              <a:ext cx="1582568" cy="4791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0C6F994-78D9-5DA2-781E-0490C59CC8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3206" y="3622286"/>
              <a:ext cx="0" cy="272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Rounded Rectangle 302">
              <a:extLst>
                <a:ext uri="{FF2B5EF4-FFF2-40B4-BE49-F238E27FC236}">
                  <a16:creationId xmlns:a16="http://schemas.microsoft.com/office/drawing/2014/main" id="{8A32AB67-C064-97BB-D523-2163B3248C53}"/>
                </a:ext>
              </a:extLst>
            </p:cNvPr>
            <p:cNvSpPr/>
            <p:nvPr/>
          </p:nvSpPr>
          <p:spPr>
            <a:xfrm>
              <a:off x="9131892" y="3213203"/>
              <a:ext cx="157095" cy="1495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Rounded Rectangle 303">
              <a:extLst>
                <a:ext uri="{FF2B5EF4-FFF2-40B4-BE49-F238E27FC236}">
                  <a16:creationId xmlns:a16="http://schemas.microsoft.com/office/drawing/2014/main" id="{B5586D57-F625-FCF7-2CC9-4C2A5489BA59}"/>
                </a:ext>
              </a:extLst>
            </p:cNvPr>
            <p:cNvSpPr/>
            <p:nvPr/>
          </p:nvSpPr>
          <p:spPr>
            <a:xfrm>
              <a:off x="9563313" y="3216943"/>
              <a:ext cx="213208" cy="1644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I1</a:t>
              </a:r>
              <a:endPara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Rounded Rectangle 304">
              <a:extLst>
                <a:ext uri="{FF2B5EF4-FFF2-40B4-BE49-F238E27FC236}">
                  <a16:creationId xmlns:a16="http://schemas.microsoft.com/office/drawing/2014/main" id="{3FF95C95-3538-5ADB-8402-DA82257B0E75}"/>
                </a:ext>
              </a:extLst>
            </p:cNvPr>
            <p:cNvSpPr/>
            <p:nvPr/>
          </p:nvSpPr>
          <p:spPr>
            <a:xfrm>
              <a:off x="10021925" y="3220457"/>
              <a:ext cx="213208" cy="1464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I2</a:t>
              </a: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854A82-1920-D45C-D55E-7438EA60930B}"/>
                </a:ext>
              </a:extLst>
            </p:cNvPr>
            <p:cNvSpPr/>
            <p:nvPr/>
          </p:nvSpPr>
          <p:spPr>
            <a:xfrm>
              <a:off x="10375970" y="3234498"/>
              <a:ext cx="441607" cy="385919"/>
            </a:xfrm>
            <a:prstGeom prst="rect">
              <a:avLst/>
            </a:prstGeom>
            <a:solidFill>
              <a:srgbClr val="005493">
                <a:alpha val="5098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Reg File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F8D6E5-BF26-E185-8D9D-D1244388E0DC}"/>
                </a:ext>
              </a:extLst>
            </p:cNvPr>
            <p:cNvSpPr/>
            <p:nvPr/>
          </p:nvSpPr>
          <p:spPr>
            <a:xfrm>
              <a:off x="8824837" y="2221135"/>
              <a:ext cx="223120" cy="2215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170F9CF-8703-EEBE-839E-0168511760F3}"/>
                </a:ext>
              </a:extLst>
            </p:cNvPr>
            <p:cNvSpPr/>
            <p:nvPr/>
          </p:nvSpPr>
          <p:spPr>
            <a:xfrm>
              <a:off x="10253477" y="2216710"/>
              <a:ext cx="220110" cy="2371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466B7C-735A-EF08-1531-AA7F904D06FF}"/>
                </a:ext>
              </a:extLst>
            </p:cNvPr>
            <p:cNvSpPr/>
            <p:nvPr/>
          </p:nvSpPr>
          <p:spPr>
            <a:xfrm>
              <a:off x="9293948" y="2222214"/>
              <a:ext cx="216854" cy="2215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3F47B12-BD1D-01E3-B85F-497E59E0CEEE}"/>
                </a:ext>
              </a:extLst>
            </p:cNvPr>
            <p:cNvSpPr/>
            <p:nvPr/>
          </p:nvSpPr>
          <p:spPr>
            <a:xfrm>
              <a:off x="9787533" y="2214047"/>
              <a:ext cx="209097" cy="2292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41" name="Elbow Connector 278">
              <a:extLst>
                <a:ext uri="{FF2B5EF4-FFF2-40B4-BE49-F238E27FC236}">
                  <a16:creationId xmlns:a16="http://schemas.microsoft.com/office/drawing/2014/main" id="{C68935B7-DEFE-B199-60D4-8B26B952F182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5400000">
              <a:off x="9843174" y="2362601"/>
              <a:ext cx="429098" cy="611619"/>
            </a:xfrm>
            <a:prstGeom prst="bentConnector3">
              <a:avLst>
                <a:gd name="adj1" fmla="val 61098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278">
              <a:extLst>
                <a:ext uri="{FF2B5EF4-FFF2-40B4-BE49-F238E27FC236}">
                  <a16:creationId xmlns:a16="http://schemas.microsoft.com/office/drawing/2014/main" id="{5F102116-04C3-617A-6A31-CB9B46DC0C60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5400000">
              <a:off x="9605020" y="2126829"/>
              <a:ext cx="431480" cy="1085544"/>
            </a:xfrm>
            <a:prstGeom prst="bentConnector3">
              <a:avLst>
                <a:gd name="adj1" fmla="val 61038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278">
              <a:extLst>
                <a:ext uri="{FF2B5EF4-FFF2-40B4-BE49-F238E27FC236}">
                  <a16:creationId xmlns:a16="http://schemas.microsoft.com/office/drawing/2014/main" id="{D1CF7B6B-CA04-6F3C-11F7-F2F137A93A39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rot="16200000" flipH="1">
              <a:off x="9787375" y="2548010"/>
              <a:ext cx="436334" cy="226920"/>
            </a:xfrm>
            <a:prstGeom prst="bentConnector3">
              <a:avLst>
                <a:gd name="adj1" fmla="val 50242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278">
              <a:extLst>
                <a:ext uri="{FF2B5EF4-FFF2-40B4-BE49-F238E27FC236}">
                  <a16:creationId xmlns:a16="http://schemas.microsoft.com/office/drawing/2014/main" id="{23F35B6E-4D49-59BC-2818-70849E467204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rot="5400000">
              <a:off x="9567266" y="2557799"/>
              <a:ext cx="439312" cy="21032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278">
              <a:extLst>
                <a:ext uri="{FF2B5EF4-FFF2-40B4-BE49-F238E27FC236}">
                  <a16:creationId xmlns:a16="http://schemas.microsoft.com/office/drawing/2014/main" id="{7203B04C-AD7D-9E66-D77E-7912939DFF8E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rot="5400000">
              <a:off x="9328669" y="2322012"/>
              <a:ext cx="442123" cy="684704"/>
            </a:xfrm>
            <a:prstGeom prst="bentConnector3">
              <a:avLst>
                <a:gd name="adj1" fmla="val 49282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278">
              <a:extLst>
                <a:ext uri="{FF2B5EF4-FFF2-40B4-BE49-F238E27FC236}">
                  <a16:creationId xmlns:a16="http://schemas.microsoft.com/office/drawing/2014/main" id="{0FFE601E-B9FD-85B4-4FC4-F24801BE06D0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rot="16200000" flipH="1">
              <a:off x="9508980" y="2337158"/>
              <a:ext cx="437863" cy="651072"/>
            </a:xfrm>
            <a:prstGeom prst="bentConnector3">
              <a:avLst>
                <a:gd name="adj1" fmla="val 35256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278">
              <a:extLst>
                <a:ext uri="{FF2B5EF4-FFF2-40B4-BE49-F238E27FC236}">
                  <a16:creationId xmlns:a16="http://schemas.microsoft.com/office/drawing/2014/main" id="{0603C7BE-ED0B-B1CD-F7F7-80DA4831197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rot="16200000" flipH="1">
              <a:off x="9283712" y="2562425"/>
              <a:ext cx="441939" cy="204613"/>
            </a:xfrm>
            <a:prstGeom prst="bentConnector3">
              <a:avLst>
                <a:gd name="adj1" fmla="val 35153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278">
              <a:extLst>
                <a:ext uri="{FF2B5EF4-FFF2-40B4-BE49-F238E27FC236}">
                  <a16:creationId xmlns:a16="http://schemas.microsoft.com/office/drawing/2014/main" id="{1C104C40-EB7B-73DC-B886-B50B4E1E3ADC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rot="5400000">
              <a:off x="9049799" y="2530089"/>
              <a:ext cx="438902" cy="266250"/>
            </a:xfrm>
            <a:prstGeom prst="bentConnector3">
              <a:avLst>
                <a:gd name="adj1" fmla="val 35291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278">
              <a:extLst>
                <a:ext uri="{FF2B5EF4-FFF2-40B4-BE49-F238E27FC236}">
                  <a16:creationId xmlns:a16="http://schemas.microsoft.com/office/drawing/2014/main" id="{3DD95751-8E01-A636-017A-EB04A8BA9E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8782871" y="2596210"/>
              <a:ext cx="441301" cy="134248"/>
            </a:xfrm>
            <a:prstGeom prst="bentConnector3">
              <a:avLst>
                <a:gd name="adj1" fmla="val 21701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278">
              <a:extLst>
                <a:ext uri="{FF2B5EF4-FFF2-40B4-BE49-F238E27FC236}">
                  <a16:creationId xmlns:a16="http://schemas.microsoft.com/office/drawing/2014/main" id="{608FD827-2569-0DD4-B483-C408C98B242A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9016167" y="2362913"/>
              <a:ext cx="440913" cy="600453"/>
            </a:xfrm>
            <a:prstGeom prst="bentConnector3">
              <a:avLst>
                <a:gd name="adj1" fmla="val 21436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278">
              <a:extLst>
                <a:ext uri="{FF2B5EF4-FFF2-40B4-BE49-F238E27FC236}">
                  <a16:creationId xmlns:a16="http://schemas.microsoft.com/office/drawing/2014/main" id="{2102EE2A-D9B0-78C6-6BC0-D5F41F3ED33D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9245915" y="2133166"/>
              <a:ext cx="435526" cy="1054562"/>
            </a:xfrm>
            <a:prstGeom prst="bentConnector3">
              <a:avLst>
                <a:gd name="adj1" fmla="val 21569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278">
              <a:extLst>
                <a:ext uri="{FF2B5EF4-FFF2-40B4-BE49-F238E27FC236}">
                  <a16:creationId xmlns:a16="http://schemas.microsoft.com/office/drawing/2014/main" id="{D662D6BD-B2FD-6A6D-D505-6EC99CBC72D6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rot="16200000" flipV="1">
              <a:off x="10258116" y="2895839"/>
              <a:ext cx="353580" cy="323737"/>
            </a:xfrm>
            <a:prstGeom prst="bentConnector3">
              <a:avLst>
                <a:gd name="adj1" fmla="val 131428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278">
              <a:extLst>
                <a:ext uri="{FF2B5EF4-FFF2-40B4-BE49-F238E27FC236}">
                  <a16:creationId xmlns:a16="http://schemas.microsoft.com/office/drawing/2014/main" id="{0823FE03-F0C1-3AEA-3848-6B1EFAA1F12F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rot="16200000" flipV="1">
              <a:off x="10034678" y="2672401"/>
              <a:ext cx="348558" cy="775635"/>
            </a:xfrm>
            <a:prstGeom prst="bentConnector3">
              <a:avLst>
                <a:gd name="adj1" fmla="val 133095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278">
              <a:extLst>
                <a:ext uri="{FF2B5EF4-FFF2-40B4-BE49-F238E27FC236}">
                  <a16:creationId xmlns:a16="http://schemas.microsoft.com/office/drawing/2014/main" id="{1803645D-2E6A-B8E9-FD68-0F1AE99C8002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rot="16200000" flipV="1">
              <a:off x="9799301" y="2437024"/>
              <a:ext cx="349157" cy="1245791"/>
            </a:xfrm>
            <a:prstGeom prst="bentConnector3">
              <a:avLst>
                <a:gd name="adj1" fmla="val 132736"/>
              </a:avLst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5AB0BB-62E3-6896-40C6-B9D0D0D6D958}"/>
              </a:ext>
            </a:extLst>
          </p:cNvPr>
          <p:cNvGrpSpPr/>
          <p:nvPr/>
        </p:nvGrpSpPr>
        <p:grpSpPr>
          <a:xfrm>
            <a:off x="2541510" y="2893713"/>
            <a:ext cx="4780051" cy="3763304"/>
            <a:chOff x="4444451" y="1690688"/>
            <a:chExt cx="4780051" cy="376330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3E2F3A5-EBE0-D225-6126-0ED6FFA98C1E}"/>
                </a:ext>
              </a:extLst>
            </p:cNvPr>
            <p:cNvCxnSpPr/>
            <p:nvPr/>
          </p:nvCxnSpPr>
          <p:spPr>
            <a:xfrm>
              <a:off x="7948938" y="4947561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B096D63-6423-FEA1-21A0-742ED145BEA4}"/>
                </a:ext>
              </a:extLst>
            </p:cNvPr>
            <p:cNvCxnSpPr>
              <a:cxnSpLocks/>
            </p:cNvCxnSpPr>
            <p:nvPr/>
          </p:nvCxnSpPr>
          <p:spPr>
            <a:xfrm>
              <a:off x="8735380" y="4160829"/>
              <a:ext cx="0" cy="5190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: Rounded Corners 6">
              <a:extLst>
                <a:ext uri="{FF2B5EF4-FFF2-40B4-BE49-F238E27FC236}">
                  <a16:creationId xmlns:a16="http://schemas.microsoft.com/office/drawing/2014/main" id="{F3FC8498-C1D1-E42B-EA94-8C5997D0B1BF}"/>
                </a:ext>
              </a:extLst>
            </p:cNvPr>
            <p:cNvSpPr/>
            <p:nvPr/>
          </p:nvSpPr>
          <p:spPr>
            <a:xfrm>
              <a:off x="8248241" y="4461410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1E43F7-97D3-2DC5-476C-75089E8F706D}"/>
                </a:ext>
              </a:extLst>
            </p:cNvPr>
            <p:cNvCxnSpPr/>
            <p:nvPr/>
          </p:nvCxnSpPr>
          <p:spPr>
            <a:xfrm>
              <a:off x="7948938" y="3684818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: Rounded Corners 8">
              <a:extLst>
                <a:ext uri="{FF2B5EF4-FFF2-40B4-BE49-F238E27FC236}">
                  <a16:creationId xmlns:a16="http://schemas.microsoft.com/office/drawing/2014/main" id="{BA1EEF34-97FF-9E0E-3435-CACCB5EC9D75}"/>
                </a:ext>
              </a:extLst>
            </p:cNvPr>
            <p:cNvSpPr/>
            <p:nvPr/>
          </p:nvSpPr>
          <p:spPr>
            <a:xfrm>
              <a:off x="8248241" y="3188527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A439F48-365D-50D4-FFD5-095B5653C2D7}"/>
                </a:ext>
              </a:extLst>
            </p:cNvPr>
            <p:cNvCxnSpPr>
              <a:cxnSpLocks/>
            </p:cNvCxnSpPr>
            <p:nvPr/>
          </p:nvCxnSpPr>
          <p:spPr>
            <a:xfrm>
              <a:off x="7468959" y="4181109"/>
              <a:ext cx="0" cy="5190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8C4CE23-B9CB-089D-5E44-C6144FCEA6E3}"/>
                </a:ext>
              </a:extLst>
            </p:cNvPr>
            <p:cNvCxnSpPr/>
            <p:nvPr/>
          </p:nvCxnSpPr>
          <p:spPr>
            <a:xfrm>
              <a:off x="6684825" y="4957701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: Rounded Corners 11">
              <a:extLst>
                <a:ext uri="{FF2B5EF4-FFF2-40B4-BE49-F238E27FC236}">
                  <a16:creationId xmlns:a16="http://schemas.microsoft.com/office/drawing/2014/main" id="{0E87EA02-6A02-4A98-B6F2-ABE76259F969}"/>
                </a:ext>
              </a:extLst>
            </p:cNvPr>
            <p:cNvSpPr/>
            <p:nvPr/>
          </p:nvSpPr>
          <p:spPr>
            <a:xfrm>
              <a:off x="6978402" y="4471550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073A469-46A9-D1E4-14EB-EA67DAA1C64B}"/>
                </a:ext>
              </a:extLst>
            </p:cNvPr>
            <p:cNvCxnSpPr>
              <a:cxnSpLocks/>
            </p:cNvCxnSpPr>
            <p:nvPr/>
          </p:nvCxnSpPr>
          <p:spPr>
            <a:xfrm>
              <a:off x="6199993" y="4181109"/>
              <a:ext cx="0" cy="5190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6D8A0EA-0BDF-7D8B-59BC-6891715F8D63}"/>
                </a:ext>
              </a:extLst>
            </p:cNvPr>
            <p:cNvCxnSpPr/>
            <p:nvPr/>
          </p:nvCxnSpPr>
          <p:spPr>
            <a:xfrm>
              <a:off x="5420712" y="4957701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: Rounded Corners 15">
              <a:extLst>
                <a:ext uri="{FF2B5EF4-FFF2-40B4-BE49-F238E27FC236}">
                  <a16:creationId xmlns:a16="http://schemas.microsoft.com/office/drawing/2014/main" id="{72D9C341-832A-FB9E-6FC5-5C1DC83A9937}"/>
                </a:ext>
              </a:extLst>
            </p:cNvPr>
            <p:cNvSpPr/>
            <p:nvPr/>
          </p:nvSpPr>
          <p:spPr>
            <a:xfrm>
              <a:off x="5708564" y="4481690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FE162B2-40A4-85E6-6274-607950545663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>
              <a:off x="5420712" y="3694958"/>
              <a:ext cx="28785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E3AEA6-5069-4FDF-0A41-69B812E72176}"/>
                </a:ext>
              </a:extLst>
            </p:cNvPr>
            <p:cNvCxnSpPr/>
            <p:nvPr/>
          </p:nvCxnSpPr>
          <p:spPr>
            <a:xfrm>
              <a:off x="6684825" y="3694958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FAF788-E2AB-F1E8-B8F1-8459046D407E}"/>
                </a:ext>
              </a:extLst>
            </p:cNvPr>
            <p:cNvCxnSpPr>
              <a:cxnSpLocks/>
              <a:stCxn id="74" idx="2"/>
              <a:endCxn id="77" idx="0"/>
            </p:cNvCxnSpPr>
            <p:nvPr/>
          </p:nvCxnSpPr>
          <p:spPr>
            <a:xfrm>
              <a:off x="4932582" y="4181109"/>
              <a:ext cx="0" cy="2904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: Rounded Corners 20">
              <a:extLst>
                <a:ext uri="{FF2B5EF4-FFF2-40B4-BE49-F238E27FC236}">
                  <a16:creationId xmlns:a16="http://schemas.microsoft.com/office/drawing/2014/main" id="{D667C88A-23A8-C64C-A2AD-910A977EFCF2}"/>
                </a:ext>
              </a:extLst>
            </p:cNvPr>
            <p:cNvSpPr/>
            <p:nvPr/>
          </p:nvSpPr>
          <p:spPr>
            <a:xfrm>
              <a:off x="4444451" y="3208807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5" name="Rectangle: Rounded Corners 21">
              <a:extLst>
                <a:ext uri="{FF2B5EF4-FFF2-40B4-BE49-F238E27FC236}">
                  <a16:creationId xmlns:a16="http://schemas.microsoft.com/office/drawing/2014/main" id="{E6B39577-C740-FBA0-F733-08651866F4CD}"/>
                </a:ext>
              </a:extLst>
            </p:cNvPr>
            <p:cNvSpPr/>
            <p:nvPr/>
          </p:nvSpPr>
          <p:spPr>
            <a:xfrm>
              <a:off x="5708564" y="3208807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6" name="Rectangle: Rounded Corners 22">
              <a:extLst>
                <a:ext uri="{FF2B5EF4-FFF2-40B4-BE49-F238E27FC236}">
                  <a16:creationId xmlns:a16="http://schemas.microsoft.com/office/drawing/2014/main" id="{8DCFAC90-05F4-D267-B445-E61EB8B8B678}"/>
                </a:ext>
              </a:extLst>
            </p:cNvPr>
            <p:cNvSpPr/>
            <p:nvPr/>
          </p:nvSpPr>
          <p:spPr>
            <a:xfrm>
              <a:off x="6972677" y="3198667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7" name="Rectangle: Rounded Corners 23">
              <a:extLst>
                <a:ext uri="{FF2B5EF4-FFF2-40B4-BE49-F238E27FC236}">
                  <a16:creationId xmlns:a16="http://schemas.microsoft.com/office/drawing/2014/main" id="{CAE527CA-3721-E9C9-7832-E410F07333E1}"/>
                </a:ext>
              </a:extLst>
            </p:cNvPr>
            <p:cNvSpPr/>
            <p:nvPr/>
          </p:nvSpPr>
          <p:spPr>
            <a:xfrm>
              <a:off x="4444451" y="4471550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709A27-E333-248C-3409-69D8BE8663BE}"/>
                </a:ext>
              </a:extLst>
            </p:cNvPr>
            <p:cNvSpPr/>
            <p:nvPr/>
          </p:nvSpPr>
          <p:spPr>
            <a:xfrm>
              <a:off x="4444451" y="1690688"/>
              <a:ext cx="4780051" cy="8028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Global Memory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91FD6D8-A831-CEC7-575C-51E502009B33}"/>
                </a:ext>
              </a:extLst>
            </p:cNvPr>
            <p:cNvSpPr/>
            <p:nvPr/>
          </p:nvSpPr>
          <p:spPr>
            <a:xfrm>
              <a:off x="4494578" y="2082929"/>
              <a:ext cx="866757" cy="286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Bank 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3F02585-8DFF-614F-03A1-A84F18A9397B}"/>
                </a:ext>
              </a:extLst>
            </p:cNvPr>
            <p:cNvSpPr/>
            <p:nvPr/>
          </p:nvSpPr>
          <p:spPr>
            <a:xfrm>
              <a:off x="5763315" y="2067150"/>
              <a:ext cx="866757" cy="286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Bank 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55C4C86-446C-0EC5-4386-02EFADE1BCC5}"/>
                </a:ext>
              </a:extLst>
            </p:cNvPr>
            <p:cNvSpPr/>
            <p:nvPr/>
          </p:nvSpPr>
          <p:spPr>
            <a:xfrm>
              <a:off x="7027428" y="2069767"/>
              <a:ext cx="866757" cy="286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Bank 2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BE84BB3-BB0E-7407-10EC-4C238926F361}"/>
                </a:ext>
              </a:extLst>
            </p:cNvPr>
            <p:cNvSpPr/>
            <p:nvPr/>
          </p:nvSpPr>
          <p:spPr>
            <a:xfrm>
              <a:off x="8299691" y="2067150"/>
              <a:ext cx="866757" cy="286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Bank 3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4E9AA9E-CFC1-4ED4-C915-E0BE3083BD2B}"/>
                </a:ext>
              </a:extLst>
            </p:cNvPr>
            <p:cNvCxnSpPr>
              <a:cxnSpLocks/>
              <a:stCxn id="79" idx="2"/>
              <a:endCxn id="74" idx="0"/>
            </p:cNvCxnSpPr>
            <p:nvPr/>
          </p:nvCxnSpPr>
          <p:spPr>
            <a:xfrm>
              <a:off x="4927957" y="2369256"/>
              <a:ext cx="4625" cy="83955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E79E989-807F-40CC-AB0A-32D5284C88AE}"/>
                </a:ext>
              </a:extLst>
            </p:cNvPr>
            <p:cNvCxnSpPr>
              <a:cxnSpLocks/>
              <a:stCxn id="80" idx="2"/>
              <a:endCxn id="75" idx="0"/>
            </p:cNvCxnSpPr>
            <p:nvPr/>
          </p:nvCxnSpPr>
          <p:spPr>
            <a:xfrm>
              <a:off x="6196694" y="2353477"/>
              <a:ext cx="1" cy="85533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9448B43-5186-1A89-708E-D0E1BFCBA4FC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>
              <a:off x="7460807" y="2356094"/>
              <a:ext cx="1" cy="842573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07791D0-4F90-3166-45F0-4CAE0F0812A6}"/>
                </a:ext>
              </a:extLst>
            </p:cNvPr>
            <p:cNvCxnSpPr>
              <a:cxnSpLocks/>
              <a:stCxn id="82" idx="2"/>
              <a:endCxn id="64" idx="0"/>
            </p:cNvCxnSpPr>
            <p:nvPr/>
          </p:nvCxnSpPr>
          <p:spPr>
            <a:xfrm>
              <a:off x="8733070" y="2353477"/>
              <a:ext cx="3302" cy="83505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53074B-3C09-9DDE-A620-1420D9506DC5}"/>
                </a:ext>
              </a:extLst>
            </p:cNvPr>
            <p:cNvSpPr/>
            <p:nvPr/>
          </p:nvSpPr>
          <p:spPr>
            <a:xfrm>
              <a:off x="4444451" y="2591922"/>
              <a:ext cx="4780051" cy="388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Crossbar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FE3A352-36B4-FE25-4E07-DB451C0EF445}"/>
                </a:ext>
              </a:extLst>
            </p:cNvPr>
            <p:cNvSpPr/>
            <p:nvPr/>
          </p:nvSpPr>
          <p:spPr>
            <a:xfrm>
              <a:off x="7949858" y="3459740"/>
              <a:ext cx="148731" cy="13663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D9FED01-9131-F53B-2EED-A45B5671AC4A}"/>
                </a:ext>
              </a:extLst>
            </p:cNvPr>
            <p:cNvSpPr/>
            <p:nvPr/>
          </p:nvSpPr>
          <p:spPr>
            <a:xfrm>
              <a:off x="7946419" y="3766742"/>
              <a:ext cx="148731" cy="1366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17FBD5D-3B14-D628-8525-2545ABC80531}"/>
                </a:ext>
              </a:extLst>
            </p:cNvPr>
            <p:cNvSpPr/>
            <p:nvPr/>
          </p:nvSpPr>
          <p:spPr>
            <a:xfrm>
              <a:off x="6796013" y="3491292"/>
              <a:ext cx="172610" cy="13663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D6F0773-5D53-EBE0-7233-EB136B158074}"/>
                </a:ext>
              </a:extLst>
            </p:cNvPr>
            <p:cNvSpPr/>
            <p:nvPr/>
          </p:nvSpPr>
          <p:spPr>
            <a:xfrm>
              <a:off x="6788398" y="3798294"/>
              <a:ext cx="176785" cy="1366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3F0E967-F020-F0D4-89A2-2D1CEAEBEF47}"/>
                </a:ext>
              </a:extLst>
            </p:cNvPr>
            <p:cNvSpPr/>
            <p:nvPr/>
          </p:nvSpPr>
          <p:spPr>
            <a:xfrm>
              <a:off x="7176254" y="4170969"/>
              <a:ext cx="176785" cy="1366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5AEB66D-58F4-CFFB-49EB-3C034524654C}"/>
                </a:ext>
              </a:extLst>
            </p:cNvPr>
            <p:cNvSpPr/>
            <p:nvPr/>
          </p:nvSpPr>
          <p:spPr>
            <a:xfrm>
              <a:off x="7551370" y="4170969"/>
              <a:ext cx="176785" cy="13663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B5FEE69-4609-07A1-C71D-925F2A2F4C67}"/>
                </a:ext>
              </a:extLst>
            </p:cNvPr>
            <p:cNvSpPr/>
            <p:nvPr/>
          </p:nvSpPr>
          <p:spPr>
            <a:xfrm>
              <a:off x="7177732" y="3062030"/>
              <a:ext cx="176785" cy="1366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D3DE3BA-973C-E6B2-5C36-181A925164B5}"/>
                </a:ext>
              </a:extLst>
            </p:cNvPr>
            <p:cNvSpPr/>
            <p:nvPr/>
          </p:nvSpPr>
          <p:spPr>
            <a:xfrm>
              <a:off x="7552848" y="3062030"/>
              <a:ext cx="176785" cy="13663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</a:t>
              </a:r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243370-D92D-36DC-E85F-EA0CAB031A9B}"/>
              </a:ext>
            </a:extLst>
          </p:cNvPr>
          <p:cNvCxnSpPr>
            <a:cxnSpLocks/>
          </p:cNvCxnSpPr>
          <p:nvPr/>
        </p:nvCxnSpPr>
        <p:spPr>
          <a:xfrm flipV="1">
            <a:off x="5999281" y="3827692"/>
            <a:ext cx="1789289" cy="626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DD5D52-F4BF-7A5F-EBD1-D67D2A83323E}"/>
              </a:ext>
            </a:extLst>
          </p:cNvPr>
          <p:cNvGrpSpPr/>
          <p:nvPr/>
        </p:nvGrpSpPr>
        <p:grpSpPr>
          <a:xfrm>
            <a:off x="2525392" y="4454225"/>
            <a:ext cx="1007135" cy="581583"/>
            <a:chOff x="10257047" y="960397"/>
            <a:chExt cx="1007135" cy="58158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C1CC1D1-FE2E-F194-87D6-0370C50BE5B4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188E93C-CDC7-065A-28A2-E57AA039781A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F8DE977-EE82-EE52-7EDD-2CD22E809284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15D2F26-82B0-D5C3-F3B3-80D23176C8BD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169D53A-34B5-A2FD-38D4-D463BC10727E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72B1EB6-BB4A-CAD3-CFB5-762210536909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E7645B5-5D17-F08E-40E4-A2854FC6CA93}"/>
              </a:ext>
            </a:extLst>
          </p:cNvPr>
          <p:cNvGrpSpPr/>
          <p:nvPr/>
        </p:nvGrpSpPr>
        <p:grpSpPr>
          <a:xfrm>
            <a:off x="3789140" y="4454225"/>
            <a:ext cx="1007135" cy="581583"/>
            <a:chOff x="10257047" y="960397"/>
            <a:chExt cx="1007135" cy="581583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3AF6BD5-C7B2-1D18-18D6-29E2C876CB96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58E304C-E023-701F-9158-AFCD43AC4F3D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5E91696-B16B-446F-7037-F40D94A6D5F6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9AEC41D-8E6E-7FDB-9A9D-93808166CAE8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4C3E691-BBAF-71B0-6B32-4F2D7A296677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2671969-2113-9622-BA55-547333375F9A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543B94-1BA2-8E9B-BBC1-2E537D2D9E4D}"/>
              </a:ext>
            </a:extLst>
          </p:cNvPr>
          <p:cNvGrpSpPr/>
          <p:nvPr/>
        </p:nvGrpSpPr>
        <p:grpSpPr>
          <a:xfrm>
            <a:off x="5055232" y="4454225"/>
            <a:ext cx="1007135" cy="581583"/>
            <a:chOff x="10257047" y="960397"/>
            <a:chExt cx="1007135" cy="581583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2BAD873-5BE7-EDFF-32E6-022778CBAB0F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5035417-F2C9-06CF-96C0-24888780B537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623619E-2FD2-081F-30A0-C6808013748C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5C5B60-EA1C-4AD7-35BB-6369A321E804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47D9976-D834-169C-FC66-32A491256524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0AEA3BA-7378-5FB5-D0AB-8E676286A8D7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0A2E3C0-EF52-E9AE-AF7D-C3F5C799F407}"/>
              </a:ext>
            </a:extLst>
          </p:cNvPr>
          <p:cNvGrpSpPr/>
          <p:nvPr/>
        </p:nvGrpSpPr>
        <p:grpSpPr>
          <a:xfrm>
            <a:off x="6318980" y="4454225"/>
            <a:ext cx="1007135" cy="581583"/>
            <a:chOff x="10257047" y="960397"/>
            <a:chExt cx="1007135" cy="581583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D934992-5F48-FFDC-5BB1-6724832A685C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26A686B-7C9B-BFD0-EE0D-87CEC54BBE14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0F629D8-798B-3737-5AA4-CA2816473E1C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9033971-B45E-9467-A4C1-A6056A6A9C67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961878B-833F-97FE-198C-7F668597F5BC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31CB9CA-6B39-0E19-EC6F-5A67E60EE8CB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D17DECF-E949-1CAA-96A4-90F56694415A}"/>
              </a:ext>
            </a:extLst>
          </p:cNvPr>
          <p:cNvGrpSpPr/>
          <p:nvPr/>
        </p:nvGrpSpPr>
        <p:grpSpPr>
          <a:xfrm>
            <a:off x="2532426" y="5732041"/>
            <a:ext cx="1007135" cy="581583"/>
            <a:chOff x="10257047" y="960397"/>
            <a:chExt cx="1007135" cy="581583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609B0D-B45A-EA3B-9411-1ED4B638C564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57D7AE1-FF9F-E2DD-3666-14E6EDBF656E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F8B027-DB74-D3C4-BFCB-2314D957D719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8C6539-CA75-B369-538E-4F7A0D69620B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304F398-3B0F-062B-29D3-F66E36F72DAF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A4CD56-5F32-7818-4910-19EF4B59761B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DE0BAD0-1238-E270-E564-6FFCE7EE1562}"/>
              </a:ext>
            </a:extLst>
          </p:cNvPr>
          <p:cNvGrpSpPr/>
          <p:nvPr/>
        </p:nvGrpSpPr>
        <p:grpSpPr>
          <a:xfrm>
            <a:off x="3796174" y="5732041"/>
            <a:ext cx="1007135" cy="581583"/>
            <a:chOff x="10257047" y="960397"/>
            <a:chExt cx="1007135" cy="58158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F18DD72-F33F-02C4-2A6C-B13EEDE5BA3E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992866E-D09F-4252-60D8-0E7DAB84390E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B490BEE-AE09-F838-06B4-D433BA109E30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C5B274D-702F-3F8E-F7BA-63032F641A3A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684DBA6-1AA2-082F-77C5-A9D14363A201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D540712-87BB-1EE8-595B-B1DEF557C18A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9585757-08FF-95FA-FA00-51B6E2476666}"/>
              </a:ext>
            </a:extLst>
          </p:cNvPr>
          <p:cNvGrpSpPr/>
          <p:nvPr/>
        </p:nvGrpSpPr>
        <p:grpSpPr>
          <a:xfrm>
            <a:off x="5062266" y="5732041"/>
            <a:ext cx="1007135" cy="581583"/>
            <a:chOff x="10257047" y="960397"/>
            <a:chExt cx="1007135" cy="581583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8E916E0-5C9D-5E85-49B1-764B149EE0A6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BAA9311-E48A-1B1D-53CE-FDACB096E0C6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F7A1C3F-E75D-8428-8796-2BB7CBFE13C4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060C44A-3934-6846-2F04-9885432F5758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6DB201F-4FD5-D485-A822-0B7C3D368483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A80CA0E-3891-7B89-25D8-BFF400A42337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CD2877A-FF45-AD11-5F2D-A2FD556A93DC}"/>
              </a:ext>
            </a:extLst>
          </p:cNvPr>
          <p:cNvGrpSpPr/>
          <p:nvPr/>
        </p:nvGrpSpPr>
        <p:grpSpPr>
          <a:xfrm>
            <a:off x="6326014" y="5732041"/>
            <a:ext cx="1007135" cy="581583"/>
            <a:chOff x="10257047" y="960397"/>
            <a:chExt cx="1007135" cy="581583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05E4DA9-13B2-153E-EA0F-C4CE044E23AC}"/>
                </a:ext>
              </a:extLst>
            </p:cNvPr>
            <p:cNvSpPr/>
            <p:nvPr/>
          </p:nvSpPr>
          <p:spPr>
            <a:xfrm>
              <a:off x="10880782" y="997677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CBB98FC-7779-B9CF-28EC-167E01101FD2}"/>
                </a:ext>
              </a:extLst>
            </p:cNvPr>
            <p:cNvSpPr txBox="1"/>
            <p:nvPr/>
          </p:nvSpPr>
          <p:spPr>
            <a:xfrm>
              <a:off x="10875843" y="960397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92137B7-7B27-F10A-408F-56E9E864DDC0}"/>
                </a:ext>
              </a:extLst>
            </p:cNvPr>
            <p:cNvSpPr/>
            <p:nvPr/>
          </p:nvSpPr>
          <p:spPr>
            <a:xfrm>
              <a:off x="10323596" y="997677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BEEE35-C89D-9F06-86D5-DCA8F3368BB6}"/>
                </a:ext>
              </a:extLst>
            </p:cNvPr>
            <p:cNvSpPr txBox="1"/>
            <p:nvPr/>
          </p:nvSpPr>
          <p:spPr>
            <a:xfrm>
              <a:off x="10327253" y="969471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944D296-3044-6865-090F-4E08D220F6E7}"/>
                </a:ext>
              </a:extLst>
            </p:cNvPr>
            <p:cNvSpPr/>
            <p:nvPr/>
          </p:nvSpPr>
          <p:spPr>
            <a:xfrm>
              <a:off x="10324680" y="1264831"/>
              <a:ext cx="866757" cy="26715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981CC29-AE6D-A80F-BFF8-F0DAF54FDF65}"/>
                </a:ext>
              </a:extLst>
            </p:cNvPr>
            <p:cNvSpPr txBox="1"/>
            <p:nvPr/>
          </p:nvSpPr>
          <p:spPr>
            <a:xfrm>
              <a:off x="10257047" y="1234203"/>
              <a:ext cx="1007135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Instr</a:t>
              </a: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Mem</a:t>
              </a:r>
            </a:p>
          </p:txBody>
        </p: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88584D0-670C-93B6-6267-EBCFD4B09D2E}"/>
              </a:ext>
            </a:extLst>
          </p:cNvPr>
          <p:cNvCxnSpPr>
            <a:cxnSpLocks/>
          </p:cNvCxnSpPr>
          <p:nvPr/>
        </p:nvCxnSpPr>
        <p:spPr>
          <a:xfrm>
            <a:off x="5999281" y="5351692"/>
            <a:ext cx="1789289" cy="762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507D35B1-6D3D-0FA1-AAC3-F5AC0AA00D34}"/>
              </a:ext>
            </a:extLst>
          </p:cNvPr>
          <p:cNvSpPr txBox="1"/>
          <p:nvPr/>
        </p:nvSpPr>
        <p:spPr>
          <a:xfrm>
            <a:off x="597039" y="744308"/>
            <a:ext cx="11500226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As data becomes smaller (</a:t>
            </a:r>
            <a:r>
              <a:rPr lang="en-SG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FP4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), instruction cost is very high!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SG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Domain-specific accelerator has minimal config storage and access cost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SG" sz="2400" dirty="0">
                <a:solidFill>
                  <a:srgbClr val="000000"/>
                </a:solidFill>
                <a:latin typeface="Bookman Old Style" panose="02050604050505020204" pitchFamily="18" charset="0"/>
              </a:rPr>
              <a:t>CGRA accelerator introduces config storage and access cost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Canon achieves efficiency by adapting to workload through a compact data-driven execution orchestrator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9789CBB-C2A0-DA13-560C-D01F8F286090}"/>
              </a:ext>
            </a:extLst>
          </p:cNvPr>
          <p:cNvSpPr txBox="1"/>
          <p:nvPr/>
        </p:nvSpPr>
        <p:spPr>
          <a:xfrm>
            <a:off x="7590862" y="2930225"/>
            <a:ext cx="286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Bookman Old Style" panose="02050604050505020204" pitchFamily="18" charset="0"/>
              </a:rPr>
              <a:t>CGRA Accelerator</a:t>
            </a:r>
          </a:p>
        </p:txBody>
      </p:sp>
    </p:spTree>
    <p:extLst>
      <p:ext uri="{BB962C8B-B14F-4D97-AF65-F5344CB8AC3E}">
        <p14:creationId xmlns:p14="http://schemas.microsoft.com/office/powerpoint/2010/main" val="3819749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23A4-6703-3799-79E0-6F0E9E8F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86" y="-94891"/>
            <a:ext cx="9924536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Data-driven Dynamic Execution Orchestration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79034-DA9E-198C-9FEC-35B2D5DD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51</a:t>
            </a:fld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9B51C33-A2D6-62E8-618C-D1802D1EC418}"/>
              </a:ext>
            </a:extLst>
          </p:cNvPr>
          <p:cNvSpPr txBox="1"/>
          <p:nvPr/>
        </p:nvSpPr>
        <p:spPr>
          <a:xfrm>
            <a:off x="572325" y="591304"/>
            <a:ext cx="11500226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Canon achieves efficiency by adapting to workload through a compact data-driven execution orchestrator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Compiler generates FSM for each kernel</a:t>
            </a:r>
          </a:p>
          <a:p>
            <a:pPr marL="342900" lvl="0" indent="-342900">
              <a:buFont typeface="Wingdings" pitchFamily="2" charset="2"/>
              <a:buChar char="Ø"/>
              <a:defRPr/>
            </a:pPr>
            <a:r>
              <a:rPr lang="en-SG" sz="2400" dirty="0">
                <a:latin typeface="Bookman Old Style" panose="02050604050505020204" pitchFamily="18" charset="0"/>
              </a:rPr>
              <a:t>FSM generates config that travels through a row (Time-lapsed SIMD)</a:t>
            </a:r>
          </a:p>
          <a:p>
            <a:pPr marL="342900" lvl="0" indent="-342900">
              <a:buFont typeface="Wingdings" pitchFamily="2" charset="2"/>
              <a:buChar char="Ø"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Sparse Metadata triggers dynamic changes to dataflow</a:t>
            </a:r>
          </a:p>
        </p:txBody>
      </p:sp>
      <p:pic>
        <p:nvPicPr>
          <p:cNvPr id="158" name="Picture 2">
            <a:extLst>
              <a:ext uri="{FF2B5EF4-FFF2-40B4-BE49-F238E27FC236}">
                <a16:creationId xmlns:a16="http://schemas.microsoft.com/office/drawing/2014/main" id="{A9043023-5F42-05A6-A191-0E6718857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04" y="2530296"/>
            <a:ext cx="7215438" cy="428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15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880A3-4C01-390A-9691-1651E39C3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D27A-6F06-62CA-8405-E7B554248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28" y="-199975"/>
            <a:ext cx="11249025" cy="1325563"/>
          </a:xfrm>
        </p:spPr>
        <p:txBody>
          <a:bodyPr>
            <a:normAutofit/>
          </a:bodyPr>
          <a:lstStyle/>
          <a:p>
            <a:r>
              <a:rPr lang="en-US" dirty="0"/>
              <a:t>Nexus Machine: Adaptive Message Driven Fabric</a:t>
            </a:r>
            <a:br>
              <a:rPr lang="en-US" dirty="0"/>
            </a:br>
            <a:r>
              <a:rPr lang="en-US" dirty="0"/>
              <a:t>On-route compute on idle PE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A6EB9-6CAE-BBD1-852D-2BAB4480C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95" y="1045845"/>
            <a:ext cx="11069782" cy="1473240"/>
          </a:xfrm>
        </p:spPr>
        <p:txBody>
          <a:bodyPr>
            <a:normAutofit/>
          </a:bodyPr>
          <a:lstStyle/>
          <a:p>
            <a:r>
              <a:rPr lang="en-SG" dirty="0"/>
              <a:t>Data-driven execution of irregular workload causes network congestion and load imbalance  </a:t>
            </a:r>
            <a:endParaRPr lang="en-SG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DB2C3-E267-87F9-A872-B8178800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5738" y="6554619"/>
            <a:ext cx="474945" cy="365125"/>
          </a:xfrm>
          <a:prstGeom prst="rect">
            <a:avLst/>
          </a:prstGeom>
        </p:spPr>
        <p:txBody>
          <a:bodyPr/>
          <a:lstStyle/>
          <a:p>
            <a:fld id="{9C1D137B-275D-AE42-8E00-382F28479327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EF75E7-0BDF-2459-29F2-8374170E42C5}"/>
              </a:ext>
            </a:extLst>
          </p:cNvPr>
          <p:cNvGrpSpPr/>
          <p:nvPr/>
        </p:nvGrpSpPr>
        <p:grpSpPr>
          <a:xfrm>
            <a:off x="3637279" y="4815386"/>
            <a:ext cx="4145099" cy="1961956"/>
            <a:chOff x="4460907" y="4759253"/>
            <a:chExt cx="4145099" cy="1961956"/>
          </a:xfrm>
        </p:grpSpPr>
        <p:pic>
          <p:nvPicPr>
            <p:cNvPr id="6" name="Picture 5" descr="A blue and white squares&#10;&#10;AI-generated content may be incorrect.">
              <a:extLst>
                <a:ext uri="{FF2B5EF4-FFF2-40B4-BE49-F238E27FC236}">
                  <a16:creationId xmlns:a16="http://schemas.microsoft.com/office/drawing/2014/main" id="{47B3690C-1F0C-FFB8-8BF0-11617FEA2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918" y="4949560"/>
              <a:ext cx="2606526" cy="12460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1A0556-9BBA-897D-CB2D-0B9C6BDEE47F}"/>
                </a:ext>
              </a:extLst>
            </p:cNvPr>
            <p:cNvSpPr txBox="1"/>
            <p:nvPr/>
          </p:nvSpPr>
          <p:spPr>
            <a:xfrm rot="16200000">
              <a:off x="7460469" y="5382703"/>
              <a:ext cx="1644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PE Utilization (in 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D7872E-A3B0-E490-58F4-334B56B7A1E0}"/>
                </a:ext>
              </a:extLst>
            </p:cNvPr>
            <p:cNvSpPr txBox="1"/>
            <p:nvPr/>
          </p:nvSpPr>
          <p:spPr>
            <a:xfrm>
              <a:off x="5060611" y="6351877"/>
              <a:ext cx="2132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PEs along x-dim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4AB62C-ACD5-1D56-5290-E5F8CF7DF4C0}"/>
                </a:ext>
              </a:extLst>
            </p:cNvPr>
            <p:cNvSpPr txBox="1"/>
            <p:nvPr/>
          </p:nvSpPr>
          <p:spPr>
            <a:xfrm rot="16200000">
              <a:off x="3664595" y="5555565"/>
              <a:ext cx="1961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PEs along y-dim</a:t>
              </a:r>
            </a:p>
          </p:txBody>
        </p:sp>
        <p:pic>
          <p:nvPicPr>
            <p:cNvPr id="10" name="Picture 9" descr="A blue bar with black numbers&#10;&#10;AI-generated content may be incorrect.">
              <a:extLst>
                <a:ext uri="{FF2B5EF4-FFF2-40B4-BE49-F238E27FC236}">
                  <a16:creationId xmlns:a16="http://schemas.microsoft.com/office/drawing/2014/main" id="{B412C901-AF0C-651A-B675-2BA370151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058" y="4883496"/>
              <a:ext cx="437516" cy="1755721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A4668B5-305E-9FB9-3097-3C99C2A2756B}"/>
                </a:ext>
              </a:extLst>
            </p:cNvPr>
            <p:cNvCxnSpPr/>
            <p:nvPr/>
          </p:nvCxnSpPr>
          <p:spPr>
            <a:xfrm>
              <a:off x="4997692" y="6268957"/>
              <a:ext cx="24415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976D5F-C667-8F45-F849-4A16613B0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0239" y="5021930"/>
              <a:ext cx="0" cy="11736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1059F-1E80-0347-1D16-838136DAB2D8}"/>
              </a:ext>
            </a:extLst>
          </p:cNvPr>
          <p:cNvGrpSpPr/>
          <p:nvPr/>
        </p:nvGrpSpPr>
        <p:grpSpPr>
          <a:xfrm>
            <a:off x="3110570" y="2203693"/>
            <a:ext cx="4814230" cy="2265465"/>
            <a:chOff x="5838547" y="1975013"/>
            <a:chExt cx="4814230" cy="226546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27AB4DF-DBAF-5BC6-B429-5D96CBEDBF76}"/>
                </a:ext>
              </a:extLst>
            </p:cNvPr>
            <p:cNvCxnSpPr/>
            <p:nvPr/>
          </p:nvCxnSpPr>
          <p:spPr>
            <a:xfrm>
              <a:off x="9356044" y="3734047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41F47C9-A917-F13F-30C9-796996DF06F3}"/>
                </a:ext>
              </a:extLst>
            </p:cNvPr>
            <p:cNvCxnSpPr>
              <a:cxnSpLocks/>
            </p:cNvCxnSpPr>
            <p:nvPr/>
          </p:nvCxnSpPr>
          <p:spPr>
            <a:xfrm>
              <a:off x="10142486" y="2947315"/>
              <a:ext cx="0" cy="5190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3">
              <a:extLst>
                <a:ext uri="{FF2B5EF4-FFF2-40B4-BE49-F238E27FC236}">
                  <a16:creationId xmlns:a16="http://schemas.microsoft.com/office/drawing/2014/main" id="{6A747B28-C68E-4A24-65B5-14367E92782D}"/>
                </a:ext>
              </a:extLst>
            </p:cNvPr>
            <p:cNvSpPr/>
            <p:nvPr/>
          </p:nvSpPr>
          <p:spPr>
            <a:xfrm>
              <a:off x="9655347" y="3247896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4771A4-B819-4EC3-B01C-0A3AF7C62B6C}"/>
                </a:ext>
              </a:extLst>
            </p:cNvPr>
            <p:cNvCxnSpPr/>
            <p:nvPr/>
          </p:nvCxnSpPr>
          <p:spPr>
            <a:xfrm>
              <a:off x="9356044" y="2471304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9">
              <a:extLst>
                <a:ext uri="{FF2B5EF4-FFF2-40B4-BE49-F238E27FC236}">
                  <a16:creationId xmlns:a16="http://schemas.microsoft.com/office/drawing/2014/main" id="{BC4B098F-A0D0-DA5A-57E9-74D9A9E811C0}"/>
                </a:ext>
              </a:extLst>
            </p:cNvPr>
            <p:cNvSpPr/>
            <p:nvPr/>
          </p:nvSpPr>
          <p:spPr>
            <a:xfrm>
              <a:off x="9655347" y="1975013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7A59E1-E0B0-A664-E6F7-D876ACF706CE}"/>
                </a:ext>
              </a:extLst>
            </p:cNvPr>
            <p:cNvCxnSpPr>
              <a:cxnSpLocks/>
            </p:cNvCxnSpPr>
            <p:nvPr/>
          </p:nvCxnSpPr>
          <p:spPr>
            <a:xfrm>
              <a:off x="8876065" y="2967595"/>
              <a:ext cx="0" cy="5190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C19D54-32BA-B997-BDC2-13B941A23708}"/>
                </a:ext>
              </a:extLst>
            </p:cNvPr>
            <p:cNvCxnSpPr/>
            <p:nvPr/>
          </p:nvCxnSpPr>
          <p:spPr>
            <a:xfrm>
              <a:off x="8091931" y="3744187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12">
              <a:extLst>
                <a:ext uri="{FF2B5EF4-FFF2-40B4-BE49-F238E27FC236}">
                  <a16:creationId xmlns:a16="http://schemas.microsoft.com/office/drawing/2014/main" id="{147AC907-FA1D-0AB1-897C-1EE3DF5432D0}"/>
                </a:ext>
              </a:extLst>
            </p:cNvPr>
            <p:cNvSpPr/>
            <p:nvPr/>
          </p:nvSpPr>
          <p:spPr>
            <a:xfrm>
              <a:off x="8385508" y="3258036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53609F-3C69-5294-730C-33B53D230702}"/>
                </a:ext>
              </a:extLst>
            </p:cNvPr>
            <p:cNvCxnSpPr>
              <a:cxnSpLocks/>
            </p:cNvCxnSpPr>
            <p:nvPr/>
          </p:nvCxnSpPr>
          <p:spPr>
            <a:xfrm>
              <a:off x="7607099" y="2967595"/>
              <a:ext cx="0" cy="5190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C6A74D-324B-74EB-5A95-9B91228320A9}"/>
                </a:ext>
              </a:extLst>
            </p:cNvPr>
            <p:cNvCxnSpPr/>
            <p:nvPr/>
          </p:nvCxnSpPr>
          <p:spPr>
            <a:xfrm>
              <a:off x="6827818" y="3744187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11">
              <a:extLst>
                <a:ext uri="{FF2B5EF4-FFF2-40B4-BE49-F238E27FC236}">
                  <a16:creationId xmlns:a16="http://schemas.microsoft.com/office/drawing/2014/main" id="{EDDC3ED9-2E57-1D3A-D5F4-4C93B4DE3477}"/>
                </a:ext>
              </a:extLst>
            </p:cNvPr>
            <p:cNvSpPr/>
            <p:nvPr/>
          </p:nvSpPr>
          <p:spPr>
            <a:xfrm>
              <a:off x="7115670" y="3268176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45C78D1-B98D-023A-869A-171DE35217B0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6827818" y="2481444"/>
              <a:ext cx="28785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FBCEDD-3E74-8056-CCC8-74EC676048DE}"/>
                </a:ext>
              </a:extLst>
            </p:cNvPr>
            <p:cNvCxnSpPr/>
            <p:nvPr/>
          </p:nvCxnSpPr>
          <p:spPr>
            <a:xfrm>
              <a:off x="8091931" y="2481444"/>
              <a:ext cx="40448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2F4A16-A82C-C159-C1A5-EBFDDABBC88C}"/>
                </a:ext>
              </a:extLst>
            </p:cNvPr>
            <p:cNvCxnSpPr>
              <a:cxnSpLocks/>
              <a:stCxn id="28" idx="2"/>
              <a:endCxn id="31" idx="0"/>
            </p:cNvCxnSpPr>
            <p:nvPr/>
          </p:nvCxnSpPr>
          <p:spPr>
            <a:xfrm>
              <a:off x="6339688" y="2967595"/>
              <a:ext cx="0" cy="29044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3">
              <a:extLst>
                <a:ext uri="{FF2B5EF4-FFF2-40B4-BE49-F238E27FC236}">
                  <a16:creationId xmlns:a16="http://schemas.microsoft.com/office/drawing/2014/main" id="{C9FFD311-9A31-2E18-F9AB-C87126655254}"/>
                </a:ext>
              </a:extLst>
            </p:cNvPr>
            <p:cNvSpPr/>
            <p:nvPr/>
          </p:nvSpPr>
          <p:spPr>
            <a:xfrm>
              <a:off x="5851557" y="1995293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0ED2997F-7276-89B8-82AC-E56ED03245DD}"/>
                </a:ext>
              </a:extLst>
            </p:cNvPr>
            <p:cNvSpPr/>
            <p:nvPr/>
          </p:nvSpPr>
          <p:spPr>
            <a:xfrm>
              <a:off x="7115670" y="1995293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Rectangle: Rounded Corners 8">
              <a:extLst>
                <a:ext uri="{FF2B5EF4-FFF2-40B4-BE49-F238E27FC236}">
                  <a16:creationId xmlns:a16="http://schemas.microsoft.com/office/drawing/2014/main" id="{01601138-65D7-95A8-0BF0-11591C384BFD}"/>
                </a:ext>
              </a:extLst>
            </p:cNvPr>
            <p:cNvSpPr/>
            <p:nvPr/>
          </p:nvSpPr>
          <p:spPr>
            <a:xfrm>
              <a:off x="8379783" y="1985153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: Rounded Corners 10">
              <a:extLst>
                <a:ext uri="{FF2B5EF4-FFF2-40B4-BE49-F238E27FC236}">
                  <a16:creationId xmlns:a16="http://schemas.microsoft.com/office/drawing/2014/main" id="{8A01D8D2-7302-09CE-62AF-232B44A2F050}"/>
                </a:ext>
              </a:extLst>
            </p:cNvPr>
            <p:cNvSpPr/>
            <p:nvPr/>
          </p:nvSpPr>
          <p:spPr>
            <a:xfrm>
              <a:off x="5851557" y="3258036"/>
              <a:ext cx="976261" cy="972302"/>
            </a:xfrm>
            <a:prstGeom prst="roundRect">
              <a:avLst/>
            </a:prstGeom>
            <a:solidFill>
              <a:srgbClr val="E3D6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97BAF2D-C9FD-013C-C8EB-31A3A9564B98}"/>
                </a:ext>
              </a:extLst>
            </p:cNvPr>
            <p:cNvGrpSpPr/>
            <p:nvPr/>
          </p:nvGrpSpPr>
          <p:grpSpPr>
            <a:xfrm>
              <a:off x="5838547" y="3313874"/>
              <a:ext cx="1007135" cy="839514"/>
              <a:chOff x="9795257" y="3837884"/>
              <a:chExt cx="1007135" cy="839514"/>
            </a:xfrm>
          </p:grpSpPr>
          <p:grpSp>
            <p:nvGrpSpPr>
              <p:cNvPr id="10290" name="Group 10289">
                <a:extLst>
                  <a:ext uri="{FF2B5EF4-FFF2-40B4-BE49-F238E27FC236}">
                    <a16:creationId xmlns:a16="http://schemas.microsoft.com/office/drawing/2014/main" id="{7331CD74-27DE-3C7B-93EA-6AA7E11AE036}"/>
                  </a:ext>
                </a:extLst>
              </p:cNvPr>
              <p:cNvGrpSpPr/>
              <p:nvPr/>
            </p:nvGrpSpPr>
            <p:grpSpPr>
              <a:xfrm>
                <a:off x="9795667" y="3837884"/>
                <a:ext cx="491334" cy="307777"/>
                <a:chOff x="9795667" y="3837884"/>
                <a:chExt cx="491334" cy="307777"/>
              </a:xfrm>
            </p:grpSpPr>
            <p:sp>
              <p:nvSpPr>
                <p:cNvPr id="10298" name="Rectangle 10297">
                  <a:extLst>
                    <a:ext uri="{FF2B5EF4-FFF2-40B4-BE49-F238E27FC236}">
                      <a16:creationId xmlns:a16="http://schemas.microsoft.com/office/drawing/2014/main" id="{896E9B6C-754A-0B58-871B-5AF6B363D602}"/>
                    </a:ext>
                  </a:extLst>
                </p:cNvPr>
                <p:cNvSpPr/>
                <p:nvPr/>
              </p:nvSpPr>
              <p:spPr>
                <a:xfrm>
                  <a:off x="9861805" y="3863574"/>
                  <a:ext cx="329945" cy="26636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99" name="TextBox 10298">
                  <a:extLst>
                    <a:ext uri="{FF2B5EF4-FFF2-40B4-BE49-F238E27FC236}">
                      <a16:creationId xmlns:a16="http://schemas.microsoft.com/office/drawing/2014/main" id="{8319FC80-518D-1379-C147-C4E817F26153}"/>
                    </a:ext>
                  </a:extLst>
                </p:cNvPr>
                <p:cNvSpPr txBox="1"/>
                <p:nvPr/>
              </p:nvSpPr>
              <p:spPr>
                <a:xfrm>
                  <a:off x="9795667" y="3837884"/>
                  <a:ext cx="491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DM</a:t>
                  </a:r>
                </a:p>
              </p:txBody>
            </p:sp>
          </p:grpSp>
          <p:sp>
            <p:nvSpPr>
              <p:cNvPr id="10291" name="Rectangle 10290">
                <a:extLst>
                  <a:ext uri="{FF2B5EF4-FFF2-40B4-BE49-F238E27FC236}">
                    <a16:creationId xmlns:a16="http://schemas.microsoft.com/office/drawing/2014/main" id="{1DD4DF51-0D74-AC4C-B76F-458D59103F54}"/>
                  </a:ext>
                </a:extLst>
              </p:cNvPr>
              <p:cNvSpPr/>
              <p:nvPr/>
            </p:nvSpPr>
            <p:spPr>
              <a:xfrm>
                <a:off x="10418992" y="4133095"/>
                <a:ext cx="310655" cy="267154"/>
              </a:xfrm>
              <a:prstGeom prst="rect">
                <a:avLst/>
              </a:prstGeom>
              <a:solidFill>
                <a:srgbClr val="FFDE75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92" name="TextBox 10291">
                <a:extLst>
                  <a:ext uri="{FF2B5EF4-FFF2-40B4-BE49-F238E27FC236}">
                    <a16:creationId xmlns:a16="http://schemas.microsoft.com/office/drawing/2014/main" id="{AF37146F-5BFE-F481-1A55-C1978F994639}"/>
                  </a:ext>
                </a:extLst>
              </p:cNvPr>
              <p:cNvSpPr txBox="1"/>
              <p:nvPr/>
            </p:nvSpPr>
            <p:spPr>
              <a:xfrm>
                <a:off x="10414053" y="4095815"/>
                <a:ext cx="314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</a:t>
                </a:r>
              </a:p>
            </p:txBody>
          </p:sp>
          <p:sp>
            <p:nvSpPr>
              <p:cNvPr id="10293" name="Rectangle 10292">
                <a:extLst>
                  <a:ext uri="{FF2B5EF4-FFF2-40B4-BE49-F238E27FC236}">
                    <a16:creationId xmlns:a16="http://schemas.microsoft.com/office/drawing/2014/main" id="{2927D105-65F2-C4A6-38C3-1196545EBDEF}"/>
                  </a:ext>
                </a:extLst>
              </p:cNvPr>
              <p:cNvSpPr/>
              <p:nvPr/>
            </p:nvSpPr>
            <p:spPr>
              <a:xfrm>
                <a:off x="9861806" y="4133095"/>
                <a:ext cx="561976" cy="267154"/>
              </a:xfrm>
              <a:prstGeom prst="rect">
                <a:avLst/>
              </a:prstGeom>
              <a:solidFill>
                <a:schemeClr val="accent6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94" name="TextBox 10293">
                <a:extLst>
                  <a:ext uri="{FF2B5EF4-FFF2-40B4-BE49-F238E27FC236}">
                    <a16:creationId xmlns:a16="http://schemas.microsoft.com/office/drawing/2014/main" id="{E7C294D1-C7B9-13EB-ED0E-8427BB8EF96E}"/>
                  </a:ext>
                </a:extLst>
              </p:cNvPr>
              <p:cNvSpPr txBox="1"/>
              <p:nvPr/>
            </p:nvSpPr>
            <p:spPr>
              <a:xfrm>
                <a:off x="9865463" y="4104889"/>
                <a:ext cx="558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ALU</a:t>
                </a:r>
              </a:p>
            </p:txBody>
          </p:sp>
          <p:grpSp>
            <p:nvGrpSpPr>
              <p:cNvPr id="10295" name="Group 10294">
                <a:extLst>
                  <a:ext uri="{FF2B5EF4-FFF2-40B4-BE49-F238E27FC236}">
                    <a16:creationId xmlns:a16="http://schemas.microsoft.com/office/drawing/2014/main" id="{8B9AA1B7-D4BC-CF29-581D-794FF7B0E73F}"/>
                  </a:ext>
                </a:extLst>
              </p:cNvPr>
              <p:cNvGrpSpPr/>
              <p:nvPr/>
            </p:nvGrpSpPr>
            <p:grpSpPr>
              <a:xfrm>
                <a:off x="9795257" y="4369621"/>
                <a:ext cx="1007135" cy="307777"/>
                <a:chOff x="9795257" y="4369621"/>
                <a:chExt cx="1007135" cy="307777"/>
              </a:xfrm>
            </p:grpSpPr>
            <p:sp>
              <p:nvSpPr>
                <p:cNvPr id="10296" name="Rectangle 10295">
                  <a:extLst>
                    <a:ext uri="{FF2B5EF4-FFF2-40B4-BE49-F238E27FC236}">
                      <a16:creationId xmlns:a16="http://schemas.microsoft.com/office/drawing/2014/main" id="{887CDB6A-5DB8-DAE1-9BF7-2DF5A2F95905}"/>
                    </a:ext>
                  </a:extLst>
                </p:cNvPr>
                <p:cNvSpPr/>
                <p:nvPr/>
              </p:nvSpPr>
              <p:spPr>
                <a:xfrm>
                  <a:off x="9862890" y="4400249"/>
                  <a:ext cx="866757" cy="26715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97" name="TextBox 10296">
                  <a:extLst>
                    <a:ext uri="{FF2B5EF4-FFF2-40B4-BE49-F238E27FC236}">
                      <a16:creationId xmlns:a16="http://schemas.microsoft.com/office/drawing/2014/main" id="{847ECA48-CF15-C47A-E92F-90D53165EC3D}"/>
                    </a:ext>
                  </a:extLst>
                </p:cNvPr>
                <p:cNvSpPr txBox="1"/>
                <p:nvPr/>
              </p:nvSpPr>
              <p:spPr>
                <a:xfrm>
                  <a:off x="9795257" y="4369621"/>
                  <a:ext cx="10071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Instr</a:t>
                  </a: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Mem</a:t>
                  </a: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719EE11-17AC-9AF3-EAFB-20CCC03F8E19}"/>
                </a:ext>
              </a:extLst>
            </p:cNvPr>
            <p:cNvGrpSpPr/>
            <p:nvPr/>
          </p:nvGrpSpPr>
          <p:grpSpPr>
            <a:xfrm>
              <a:off x="7100232" y="3319193"/>
              <a:ext cx="1007135" cy="839514"/>
              <a:chOff x="9795257" y="3837884"/>
              <a:chExt cx="1007135" cy="839514"/>
            </a:xfrm>
          </p:grpSpPr>
          <p:grpSp>
            <p:nvGrpSpPr>
              <p:cNvPr id="10280" name="Group 10279">
                <a:extLst>
                  <a:ext uri="{FF2B5EF4-FFF2-40B4-BE49-F238E27FC236}">
                    <a16:creationId xmlns:a16="http://schemas.microsoft.com/office/drawing/2014/main" id="{B63011A2-8C57-240D-6EB5-7A1385733C0C}"/>
                  </a:ext>
                </a:extLst>
              </p:cNvPr>
              <p:cNvGrpSpPr/>
              <p:nvPr/>
            </p:nvGrpSpPr>
            <p:grpSpPr>
              <a:xfrm>
                <a:off x="9795667" y="3837884"/>
                <a:ext cx="491334" cy="307777"/>
                <a:chOff x="9795667" y="3837884"/>
                <a:chExt cx="491334" cy="307777"/>
              </a:xfrm>
            </p:grpSpPr>
            <p:sp>
              <p:nvSpPr>
                <p:cNvPr id="10288" name="Rectangle 10287">
                  <a:extLst>
                    <a:ext uri="{FF2B5EF4-FFF2-40B4-BE49-F238E27FC236}">
                      <a16:creationId xmlns:a16="http://schemas.microsoft.com/office/drawing/2014/main" id="{B3AC56F2-9C20-818C-0C9A-471372F218A2}"/>
                    </a:ext>
                  </a:extLst>
                </p:cNvPr>
                <p:cNvSpPr/>
                <p:nvPr/>
              </p:nvSpPr>
              <p:spPr>
                <a:xfrm>
                  <a:off x="9861805" y="3863574"/>
                  <a:ext cx="329945" cy="26636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89" name="TextBox 10288">
                  <a:extLst>
                    <a:ext uri="{FF2B5EF4-FFF2-40B4-BE49-F238E27FC236}">
                      <a16:creationId xmlns:a16="http://schemas.microsoft.com/office/drawing/2014/main" id="{6D915045-0789-7B4A-382E-16177A55B085}"/>
                    </a:ext>
                  </a:extLst>
                </p:cNvPr>
                <p:cNvSpPr txBox="1"/>
                <p:nvPr/>
              </p:nvSpPr>
              <p:spPr>
                <a:xfrm>
                  <a:off x="9795667" y="3837884"/>
                  <a:ext cx="491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DM</a:t>
                  </a:r>
                </a:p>
              </p:txBody>
            </p:sp>
          </p:grpSp>
          <p:sp>
            <p:nvSpPr>
              <p:cNvPr id="10281" name="Rectangle 10280">
                <a:extLst>
                  <a:ext uri="{FF2B5EF4-FFF2-40B4-BE49-F238E27FC236}">
                    <a16:creationId xmlns:a16="http://schemas.microsoft.com/office/drawing/2014/main" id="{3C981A9A-CD6E-2757-9DE7-39F8732D5815}"/>
                  </a:ext>
                </a:extLst>
              </p:cNvPr>
              <p:cNvSpPr/>
              <p:nvPr/>
            </p:nvSpPr>
            <p:spPr>
              <a:xfrm>
                <a:off x="10418992" y="4133095"/>
                <a:ext cx="310655" cy="267154"/>
              </a:xfrm>
              <a:prstGeom prst="rect">
                <a:avLst/>
              </a:prstGeom>
              <a:solidFill>
                <a:srgbClr val="FFDE75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82" name="TextBox 10281">
                <a:extLst>
                  <a:ext uri="{FF2B5EF4-FFF2-40B4-BE49-F238E27FC236}">
                    <a16:creationId xmlns:a16="http://schemas.microsoft.com/office/drawing/2014/main" id="{91A04B7B-B43F-A99A-5ADF-4352186480F5}"/>
                  </a:ext>
                </a:extLst>
              </p:cNvPr>
              <p:cNvSpPr txBox="1"/>
              <p:nvPr/>
            </p:nvSpPr>
            <p:spPr>
              <a:xfrm>
                <a:off x="10414053" y="4095815"/>
                <a:ext cx="314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</a:t>
                </a:r>
              </a:p>
            </p:txBody>
          </p:sp>
          <p:sp>
            <p:nvSpPr>
              <p:cNvPr id="10283" name="Rectangle 10282">
                <a:extLst>
                  <a:ext uri="{FF2B5EF4-FFF2-40B4-BE49-F238E27FC236}">
                    <a16:creationId xmlns:a16="http://schemas.microsoft.com/office/drawing/2014/main" id="{00F8A658-5831-4EBA-A5E0-5E7C21845762}"/>
                  </a:ext>
                </a:extLst>
              </p:cNvPr>
              <p:cNvSpPr/>
              <p:nvPr/>
            </p:nvSpPr>
            <p:spPr>
              <a:xfrm>
                <a:off x="9861806" y="4133095"/>
                <a:ext cx="561976" cy="267154"/>
              </a:xfrm>
              <a:prstGeom prst="rect">
                <a:avLst/>
              </a:prstGeom>
              <a:solidFill>
                <a:schemeClr val="accent6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84" name="TextBox 10283">
                <a:extLst>
                  <a:ext uri="{FF2B5EF4-FFF2-40B4-BE49-F238E27FC236}">
                    <a16:creationId xmlns:a16="http://schemas.microsoft.com/office/drawing/2014/main" id="{E5E35BCE-A4C4-8CDA-7851-0DCC17EE322C}"/>
                  </a:ext>
                </a:extLst>
              </p:cNvPr>
              <p:cNvSpPr txBox="1"/>
              <p:nvPr/>
            </p:nvSpPr>
            <p:spPr>
              <a:xfrm>
                <a:off x="9865463" y="4104889"/>
                <a:ext cx="558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ALU</a:t>
                </a:r>
              </a:p>
            </p:txBody>
          </p:sp>
          <p:grpSp>
            <p:nvGrpSpPr>
              <p:cNvPr id="10285" name="Group 10284">
                <a:extLst>
                  <a:ext uri="{FF2B5EF4-FFF2-40B4-BE49-F238E27FC236}">
                    <a16:creationId xmlns:a16="http://schemas.microsoft.com/office/drawing/2014/main" id="{2B651E2F-3429-8A44-6275-3D448FB6D8AD}"/>
                  </a:ext>
                </a:extLst>
              </p:cNvPr>
              <p:cNvGrpSpPr/>
              <p:nvPr/>
            </p:nvGrpSpPr>
            <p:grpSpPr>
              <a:xfrm>
                <a:off x="9795257" y="4369621"/>
                <a:ext cx="1007135" cy="307777"/>
                <a:chOff x="9795257" y="4369621"/>
                <a:chExt cx="1007135" cy="307777"/>
              </a:xfrm>
            </p:grpSpPr>
            <p:sp>
              <p:nvSpPr>
                <p:cNvPr id="10286" name="Rectangle 10285">
                  <a:extLst>
                    <a:ext uri="{FF2B5EF4-FFF2-40B4-BE49-F238E27FC236}">
                      <a16:creationId xmlns:a16="http://schemas.microsoft.com/office/drawing/2014/main" id="{C216D2CE-E134-DA9E-73E2-E02E66F7D827}"/>
                    </a:ext>
                  </a:extLst>
                </p:cNvPr>
                <p:cNvSpPr/>
                <p:nvPr/>
              </p:nvSpPr>
              <p:spPr>
                <a:xfrm>
                  <a:off x="9862890" y="4400249"/>
                  <a:ext cx="866757" cy="26715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87" name="TextBox 10286">
                  <a:extLst>
                    <a:ext uri="{FF2B5EF4-FFF2-40B4-BE49-F238E27FC236}">
                      <a16:creationId xmlns:a16="http://schemas.microsoft.com/office/drawing/2014/main" id="{FA487B78-3F54-1020-DE1D-0CCB4708A76E}"/>
                    </a:ext>
                  </a:extLst>
                </p:cNvPr>
                <p:cNvSpPr txBox="1"/>
                <p:nvPr/>
              </p:nvSpPr>
              <p:spPr>
                <a:xfrm>
                  <a:off x="9795257" y="4369621"/>
                  <a:ext cx="10071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Instr</a:t>
                  </a: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Mem</a:t>
                  </a:r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6D34D66-0EF0-1DCE-D3E2-1DA6E8C22D39}"/>
                </a:ext>
              </a:extLst>
            </p:cNvPr>
            <p:cNvGrpSpPr/>
            <p:nvPr/>
          </p:nvGrpSpPr>
          <p:grpSpPr>
            <a:xfrm>
              <a:off x="8371257" y="3313874"/>
              <a:ext cx="1007135" cy="839514"/>
              <a:chOff x="9795257" y="3837884"/>
              <a:chExt cx="1007135" cy="839514"/>
            </a:xfrm>
          </p:grpSpPr>
          <p:grpSp>
            <p:nvGrpSpPr>
              <p:cNvPr id="10270" name="Group 10269">
                <a:extLst>
                  <a:ext uri="{FF2B5EF4-FFF2-40B4-BE49-F238E27FC236}">
                    <a16:creationId xmlns:a16="http://schemas.microsoft.com/office/drawing/2014/main" id="{124D26E1-B21D-337F-188F-CC68C113770B}"/>
                  </a:ext>
                </a:extLst>
              </p:cNvPr>
              <p:cNvGrpSpPr/>
              <p:nvPr/>
            </p:nvGrpSpPr>
            <p:grpSpPr>
              <a:xfrm>
                <a:off x="9795667" y="3837884"/>
                <a:ext cx="491334" cy="307777"/>
                <a:chOff x="9795667" y="3837884"/>
                <a:chExt cx="491334" cy="307777"/>
              </a:xfrm>
            </p:grpSpPr>
            <p:sp>
              <p:nvSpPr>
                <p:cNvPr id="10278" name="Rectangle 10277">
                  <a:extLst>
                    <a:ext uri="{FF2B5EF4-FFF2-40B4-BE49-F238E27FC236}">
                      <a16:creationId xmlns:a16="http://schemas.microsoft.com/office/drawing/2014/main" id="{700A6ED1-7D21-898C-0F55-ABC988132EE4}"/>
                    </a:ext>
                  </a:extLst>
                </p:cNvPr>
                <p:cNvSpPr/>
                <p:nvPr/>
              </p:nvSpPr>
              <p:spPr>
                <a:xfrm>
                  <a:off x="9861805" y="3863574"/>
                  <a:ext cx="329945" cy="26636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79" name="TextBox 10278">
                  <a:extLst>
                    <a:ext uri="{FF2B5EF4-FFF2-40B4-BE49-F238E27FC236}">
                      <a16:creationId xmlns:a16="http://schemas.microsoft.com/office/drawing/2014/main" id="{E21C9C44-9C3C-258B-F6D5-DD12EB73FEE0}"/>
                    </a:ext>
                  </a:extLst>
                </p:cNvPr>
                <p:cNvSpPr txBox="1"/>
                <p:nvPr/>
              </p:nvSpPr>
              <p:spPr>
                <a:xfrm>
                  <a:off x="9795667" y="3837884"/>
                  <a:ext cx="491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DM</a:t>
                  </a:r>
                </a:p>
              </p:txBody>
            </p:sp>
          </p:grpSp>
          <p:sp>
            <p:nvSpPr>
              <p:cNvPr id="10271" name="Rectangle 10270">
                <a:extLst>
                  <a:ext uri="{FF2B5EF4-FFF2-40B4-BE49-F238E27FC236}">
                    <a16:creationId xmlns:a16="http://schemas.microsoft.com/office/drawing/2014/main" id="{B0EFF14F-D78E-C9AC-3911-5C20671CE0B2}"/>
                  </a:ext>
                </a:extLst>
              </p:cNvPr>
              <p:cNvSpPr/>
              <p:nvPr/>
            </p:nvSpPr>
            <p:spPr>
              <a:xfrm>
                <a:off x="10418992" y="4133095"/>
                <a:ext cx="310655" cy="267154"/>
              </a:xfrm>
              <a:prstGeom prst="rect">
                <a:avLst/>
              </a:prstGeom>
              <a:solidFill>
                <a:srgbClr val="FFDE75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72" name="TextBox 10271">
                <a:extLst>
                  <a:ext uri="{FF2B5EF4-FFF2-40B4-BE49-F238E27FC236}">
                    <a16:creationId xmlns:a16="http://schemas.microsoft.com/office/drawing/2014/main" id="{546E53BB-4F55-3255-46D1-E462C0BB8374}"/>
                  </a:ext>
                </a:extLst>
              </p:cNvPr>
              <p:cNvSpPr txBox="1"/>
              <p:nvPr/>
            </p:nvSpPr>
            <p:spPr>
              <a:xfrm>
                <a:off x="10414053" y="4095815"/>
                <a:ext cx="314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</a:t>
                </a:r>
              </a:p>
            </p:txBody>
          </p:sp>
          <p:sp>
            <p:nvSpPr>
              <p:cNvPr id="10273" name="Rectangle 10272">
                <a:extLst>
                  <a:ext uri="{FF2B5EF4-FFF2-40B4-BE49-F238E27FC236}">
                    <a16:creationId xmlns:a16="http://schemas.microsoft.com/office/drawing/2014/main" id="{1DC460E3-2F0A-319B-901F-6F9DB48D7E86}"/>
                  </a:ext>
                </a:extLst>
              </p:cNvPr>
              <p:cNvSpPr/>
              <p:nvPr/>
            </p:nvSpPr>
            <p:spPr>
              <a:xfrm>
                <a:off x="9861806" y="4133095"/>
                <a:ext cx="561976" cy="267154"/>
              </a:xfrm>
              <a:prstGeom prst="rect">
                <a:avLst/>
              </a:prstGeom>
              <a:solidFill>
                <a:schemeClr val="accent6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74" name="TextBox 10273">
                <a:extLst>
                  <a:ext uri="{FF2B5EF4-FFF2-40B4-BE49-F238E27FC236}">
                    <a16:creationId xmlns:a16="http://schemas.microsoft.com/office/drawing/2014/main" id="{06B7143F-4FF3-B038-F357-8D596576A19E}"/>
                  </a:ext>
                </a:extLst>
              </p:cNvPr>
              <p:cNvSpPr txBox="1"/>
              <p:nvPr/>
            </p:nvSpPr>
            <p:spPr>
              <a:xfrm>
                <a:off x="9865463" y="4104889"/>
                <a:ext cx="558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ALU</a:t>
                </a:r>
              </a:p>
            </p:txBody>
          </p:sp>
          <p:grpSp>
            <p:nvGrpSpPr>
              <p:cNvPr id="10275" name="Group 10274">
                <a:extLst>
                  <a:ext uri="{FF2B5EF4-FFF2-40B4-BE49-F238E27FC236}">
                    <a16:creationId xmlns:a16="http://schemas.microsoft.com/office/drawing/2014/main" id="{AEF48CFB-795F-FCB9-05DE-D463F2B22476}"/>
                  </a:ext>
                </a:extLst>
              </p:cNvPr>
              <p:cNvGrpSpPr/>
              <p:nvPr/>
            </p:nvGrpSpPr>
            <p:grpSpPr>
              <a:xfrm>
                <a:off x="9795257" y="4369621"/>
                <a:ext cx="1007135" cy="307777"/>
                <a:chOff x="9795257" y="4369621"/>
                <a:chExt cx="1007135" cy="307777"/>
              </a:xfrm>
            </p:grpSpPr>
            <p:sp>
              <p:nvSpPr>
                <p:cNvPr id="10276" name="Rectangle 10275">
                  <a:extLst>
                    <a:ext uri="{FF2B5EF4-FFF2-40B4-BE49-F238E27FC236}">
                      <a16:creationId xmlns:a16="http://schemas.microsoft.com/office/drawing/2014/main" id="{366CFB47-A09A-8726-1659-0A4209B8F385}"/>
                    </a:ext>
                  </a:extLst>
                </p:cNvPr>
                <p:cNvSpPr/>
                <p:nvPr/>
              </p:nvSpPr>
              <p:spPr>
                <a:xfrm>
                  <a:off x="9862890" y="4400249"/>
                  <a:ext cx="866757" cy="26715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77" name="TextBox 10276">
                  <a:extLst>
                    <a:ext uri="{FF2B5EF4-FFF2-40B4-BE49-F238E27FC236}">
                      <a16:creationId xmlns:a16="http://schemas.microsoft.com/office/drawing/2014/main" id="{C8E267AE-388F-15F2-9E7B-A685AAA0B199}"/>
                    </a:ext>
                  </a:extLst>
                </p:cNvPr>
                <p:cNvSpPr txBox="1"/>
                <p:nvPr/>
              </p:nvSpPr>
              <p:spPr>
                <a:xfrm>
                  <a:off x="9795257" y="4369621"/>
                  <a:ext cx="10071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Instr</a:t>
                  </a: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Mem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5D66F61-DF85-39C1-9142-0479F79B21A6}"/>
                </a:ext>
              </a:extLst>
            </p:cNvPr>
            <p:cNvGrpSpPr/>
            <p:nvPr/>
          </p:nvGrpSpPr>
          <p:grpSpPr>
            <a:xfrm>
              <a:off x="9632942" y="3319193"/>
              <a:ext cx="1007135" cy="839514"/>
              <a:chOff x="9795257" y="3837884"/>
              <a:chExt cx="1007135" cy="839514"/>
            </a:xfrm>
          </p:grpSpPr>
          <p:grpSp>
            <p:nvGrpSpPr>
              <p:cNvPr id="10260" name="Group 10259">
                <a:extLst>
                  <a:ext uri="{FF2B5EF4-FFF2-40B4-BE49-F238E27FC236}">
                    <a16:creationId xmlns:a16="http://schemas.microsoft.com/office/drawing/2014/main" id="{7135D00C-5D6C-28A3-B815-CE6DFED5255A}"/>
                  </a:ext>
                </a:extLst>
              </p:cNvPr>
              <p:cNvGrpSpPr/>
              <p:nvPr/>
            </p:nvGrpSpPr>
            <p:grpSpPr>
              <a:xfrm>
                <a:off x="9795667" y="3837884"/>
                <a:ext cx="491334" cy="307777"/>
                <a:chOff x="9795667" y="3837884"/>
                <a:chExt cx="491334" cy="307777"/>
              </a:xfrm>
            </p:grpSpPr>
            <p:sp>
              <p:nvSpPr>
                <p:cNvPr id="10268" name="Rectangle 10267">
                  <a:extLst>
                    <a:ext uri="{FF2B5EF4-FFF2-40B4-BE49-F238E27FC236}">
                      <a16:creationId xmlns:a16="http://schemas.microsoft.com/office/drawing/2014/main" id="{FD406347-C484-8CB1-01EC-8B926C7BC9E0}"/>
                    </a:ext>
                  </a:extLst>
                </p:cNvPr>
                <p:cNvSpPr/>
                <p:nvPr/>
              </p:nvSpPr>
              <p:spPr>
                <a:xfrm>
                  <a:off x="9861805" y="3863574"/>
                  <a:ext cx="329945" cy="26636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69" name="TextBox 10268">
                  <a:extLst>
                    <a:ext uri="{FF2B5EF4-FFF2-40B4-BE49-F238E27FC236}">
                      <a16:creationId xmlns:a16="http://schemas.microsoft.com/office/drawing/2014/main" id="{05E45B15-2FC1-A32A-4FED-E26B56CC64C4}"/>
                    </a:ext>
                  </a:extLst>
                </p:cNvPr>
                <p:cNvSpPr txBox="1"/>
                <p:nvPr/>
              </p:nvSpPr>
              <p:spPr>
                <a:xfrm>
                  <a:off x="9795667" y="3837884"/>
                  <a:ext cx="491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DM</a:t>
                  </a:r>
                </a:p>
              </p:txBody>
            </p:sp>
          </p:grpSp>
          <p:sp>
            <p:nvSpPr>
              <p:cNvPr id="10261" name="Rectangle 10260">
                <a:extLst>
                  <a:ext uri="{FF2B5EF4-FFF2-40B4-BE49-F238E27FC236}">
                    <a16:creationId xmlns:a16="http://schemas.microsoft.com/office/drawing/2014/main" id="{484AD5FA-8503-1FA0-D469-4ACF3FD72D38}"/>
                  </a:ext>
                </a:extLst>
              </p:cNvPr>
              <p:cNvSpPr/>
              <p:nvPr/>
            </p:nvSpPr>
            <p:spPr>
              <a:xfrm>
                <a:off x="10418992" y="4133095"/>
                <a:ext cx="310655" cy="267154"/>
              </a:xfrm>
              <a:prstGeom prst="rect">
                <a:avLst/>
              </a:prstGeom>
              <a:solidFill>
                <a:srgbClr val="FFDE75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62" name="TextBox 10261">
                <a:extLst>
                  <a:ext uri="{FF2B5EF4-FFF2-40B4-BE49-F238E27FC236}">
                    <a16:creationId xmlns:a16="http://schemas.microsoft.com/office/drawing/2014/main" id="{30CE788D-B211-9B9C-25FD-4272108B0AC1}"/>
                  </a:ext>
                </a:extLst>
              </p:cNvPr>
              <p:cNvSpPr txBox="1"/>
              <p:nvPr/>
            </p:nvSpPr>
            <p:spPr>
              <a:xfrm>
                <a:off x="10414053" y="4095815"/>
                <a:ext cx="314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</a:t>
                </a:r>
              </a:p>
            </p:txBody>
          </p:sp>
          <p:sp>
            <p:nvSpPr>
              <p:cNvPr id="10263" name="Rectangle 10262">
                <a:extLst>
                  <a:ext uri="{FF2B5EF4-FFF2-40B4-BE49-F238E27FC236}">
                    <a16:creationId xmlns:a16="http://schemas.microsoft.com/office/drawing/2014/main" id="{58B666E6-A92F-3F73-6AC5-3BD48D711144}"/>
                  </a:ext>
                </a:extLst>
              </p:cNvPr>
              <p:cNvSpPr/>
              <p:nvPr/>
            </p:nvSpPr>
            <p:spPr>
              <a:xfrm>
                <a:off x="9861806" y="4133095"/>
                <a:ext cx="561976" cy="267154"/>
              </a:xfrm>
              <a:prstGeom prst="rect">
                <a:avLst/>
              </a:prstGeom>
              <a:solidFill>
                <a:schemeClr val="accent6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64" name="TextBox 10263">
                <a:extLst>
                  <a:ext uri="{FF2B5EF4-FFF2-40B4-BE49-F238E27FC236}">
                    <a16:creationId xmlns:a16="http://schemas.microsoft.com/office/drawing/2014/main" id="{8E5D4BFB-884E-0F5C-790E-933CEFF910EE}"/>
                  </a:ext>
                </a:extLst>
              </p:cNvPr>
              <p:cNvSpPr txBox="1"/>
              <p:nvPr/>
            </p:nvSpPr>
            <p:spPr>
              <a:xfrm>
                <a:off x="9865463" y="4104889"/>
                <a:ext cx="558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ALU</a:t>
                </a:r>
              </a:p>
            </p:txBody>
          </p:sp>
          <p:grpSp>
            <p:nvGrpSpPr>
              <p:cNvPr id="10265" name="Group 10264">
                <a:extLst>
                  <a:ext uri="{FF2B5EF4-FFF2-40B4-BE49-F238E27FC236}">
                    <a16:creationId xmlns:a16="http://schemas.microsoft.com/office/drawing/2014/main" id="{5B44347F-E5C3-7B2A-8529-99C6421A8855}"/>
                  </a:ext>
                </a:extLst>
              </p:cNvPr>
              <p:cNvGrpSpPr/>
              <p:nvPr/>
            </p:nvGrpSpPr>
            <p:grpSpPr>
              <a:xfrm>
                <a:off x="9795257" y="4369621"/>
                <a:ext cx="1007135" cy="307777"/>
                <a:chOff x="9795257" y="4369621"/>
                <a:chExt cx="1007135" cy="307777"/>
              </a:xfrm>
            </p:grpSpPr>
            <p:sp>
              <p:nvSpPr>
                <p:cNvPr id="10266" name="Rectangle 10265">
                  <a:extLst>
                    <a:ext uri="{FF2B5EF4-FFF2-40B4-BE49-F238E27FC236}">
                      <a16:creationId xmlns:a16="http://schemas.microsoft.com/office/drawing/2014/main" id="{00F11F67-EDF9-6BB1-A62E-B6DD2990EC58}"/>
                    </a:ext>
                  </a:extLst>
                </p:cNvPr>
                <p:cNvSpPr/>
                <p:nvPr/>
              </p:nvSpPr>
              <p:spPr>
                <a:xfrm>
                  <a:off x="9862890" y="4400249"/>
                  <a:ext cx="866757" cy="26715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67" name="TextBox 10266">
                  <a:extLst>
                    <a:ext uri="{FF2B5EF4-FFF2-40B4-BE49-F238E27FC236}">
                      <a16:creationId xmlns:a16="http://schemas.microsoft.com/office/drawing/2014/main" id="{EE16C069-723F-4620-E037-02288EEE5F48}"/>
                    </a:ext>
                  </a:extLst>
                </p:cNvPr>
                <p:cNvSpPr txBox="1"/>
                <p:nvPr/>
              </p:nvSpPr>
              <p:spPr>
                <a:xfrm>
                  <a:off x="9795257" y="4369621"/>
                  <a:ext cx="10071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Instr</a:t>
                  </a: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Mem</a:t>
                  </a: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3A5DE1-4DE4-3482-9931-A418CA70F971}"/>
                </a:ext>
              </a:extLst>
            </p:cNvPr>
            <p:cNvGrpSpPr/>
            <p:nvPr/>
          </p:nvGrpSpPr>
          <p:grpSpPr>
            <a:xfrm>
              <a:off x="5838547" y="2052433"/>
              <a:ext cx="1007135" cy="839514"/>
              <a:chOff x="9795257" y="3837884"/>
              <a:chExt cx="1007135" cy="839514"/>
            </a:xfrm>
          </p:grpSpPr>
          <p:grpSp>
            <p:nvGrpSpPr>
              <p:cNvPr id="10250" name="Group 10249">
                <a:extLst>
                  <a:ext uri="{FF2B5EF4-FFF2-40B4-BE49-F238E27FC236}">
                    <a16:creationId xmlns:a16="http://schemas.microsoft.com/office/drawing/2014/main" id="{3767F37E-5944-F9CE-CD4A-B017BB72E6A2}"/>
                  </a:ext>
                </a:extLst>
              </p:cNvPr>
              <p:cNvGrpSpPr/>
              <p:nvPr/>
            </p:nvGrpSpPr>
            <p:grpSpPr>
              <a:xfrm>
                <a:off x="9795667" y="3837884"/>
                <a:ext cx="491334" cy="307777"/>
                <a:chOff x="9795667" y="3837884"/>
                <a:chExt cx="491334" cy="307777"/>
              </a:xfrm>
            </p:grpSpPr>
            <p:sp>
              <p:nvSpPr>
                <p:cNvPr id="10258" name="Rectangle 10257">
                  <a:extLst>
                    <a:ext uri="{FF2B5EF4-FFF2-40B4-BE49-F238E27FC236}">
                      <a16:creationId xmlns:a16="http://schemas.microsoft.com/office/drawing/2014/main" id="{51409971-34D7-B207-825D-2AA0A24796BB}"/>
                    </a:ext>
                  </a:extLst>
                </p:cNvPr>
                <p:cNvSpPr/>
                <p:nvPr/>
              </p:nvSpPr>
              <p:spPr>
                <a:xfrm>
                  <a:off x="9861805" y="3863574"/>
                  <a:ext cx="329945" cy="26636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59" name="TextBox 10258">
                  <a:extLst>
                    <a:ext uri="{FF2B5EF4-FFF2-40B4-BE49-F238E27FC236}">
                      <a16:creationId xmlns:a16="http://schemas.microsoft.com/office/drawing/2014/main" id="{94FEA9C5-1705-B8CF-12F6-B0F519D46CA1}"/>
                    </a:ext>
                  </a:extLst>
                </p:cNvPr>
                <p:cNvSpPr txBox="1"/>
                <p:nvPr/>
              </p:nvSpPr>
              <p:spPr>
                <a:xfrm>
                  <a:off x="9795667" y="3837884"/>
                  <a:ext cx="491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DM</a:t>
                  </a:r>
                </a:p>
              </p:txBody>
            </p:sp>
          </p:grpSp>
          <p:sp>
            <p:nvSpPr>
              <p:cNvPr id="10251" name="Rectangle 10250">
                <a:extLst>
                  <a:ext uri="{FF2B5EF4-FFF2-40B4-BE49-F238E27FC236}">
                    <a16:creationId xmlns:a16="http://schemas.microsoft.com/office/drawing/2014/main" id="{314C467A-C8A7-4986-300B-93D10380A002}"/>
                  </a:ext>
                </a:extLst>
              </p:cNvPr>
              <p:cNvSpPr/>
              <p:nvPr/>
            </p:nvSpPr>
            <p:spPr>
              <a:xfrm>
                <a:off x="10418992" y="4133095"/>
                <a:ext cx="310655" cy="267154"/>
              </a:xfrm>
              <a:prstGeom prst="rect">
                <a:avLst/>
              </a:prstGeom>
              <a:solidFill>
                <a:srgbClr val="FFDE75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52" name="TextBox 10251">
                <a:extLst>
                  <a:ext uri="{FF2B5EF4-FFF2-40B4-BE49-F238E27FC236}">
                    <a16:creationId xmlns:a16="http://schemas.microsoft.com/office/drawing/2014/main" id="{66B7D905-CC6D-0E8B-EB5E-FC613650E5CA}"/>
                  </a:ext>
                </a:extLst>
              </p:cNvPr>
              <p:cNvSpPr txBox="1"/>
              <p:nvPr/>
            </p:nvSpPr>
            <p:spPr>
              <a:xfrm>
                <a:off x="10414053" y="4095815"/>
                <a:ext cx="314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</a:t>
                </a:r>
              </a:p>
            </p:txBody>
          </p:sp>
          <p:sp>
            <p:nvSpPr>
              <p:cNvPr id="10253" name="Rectangle 10252">
                <a:extLst>
                  <a:ext uri="{FF2B5EF4-FFF2-40B4-BE49-F238E27FC236}">
                    <a16:creationId xmlns:a16="http://schemas.microsoft.com/office/drawing/2014/main" id="{2DED7D89-0090-8E85-D1DB-6CA403FA9840}"/>
                  </a:ext>
                </a:extLst>
              </p:cNvPr>
              <p:cNvSpPr/>
              <p:nvPr/>
            </p:nvSpPr>
            <p:spPr>
              <a:xfrm>
                <a:off x="9861806" y="4133095"/>
                <a:ext cx="561976" cy="267154"/>
              </a:xfrm>
              <a:prstGeom prst="rect">
                <a:avLst/>
              </a:prstGeom>
              <a:solidFill>
                <a:schemeClr val="accent6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54" name="TextBox 10253">
                <a:extLst>
                  <a:ext uri="{FF2B5EF4-FFF2-40B4-BE49-F238E27FC236}">
                    <a16:creationId xmlns:a16="http://schemas.microsoft.com/office/drawing/2014/main" id="{825CC718-0803-56F4-A2FA-6C174DACB7F4}"/>
                  </a:ext>
                </a:extLst>
              </p:cNvPr>
              <p:cNvSpPr txBox="1"/>
              <p:nvPr/>
            </p:nvSpPr>
            <p:spPr>
              <a:xfrm>
                <a:off x="9865463" y="4104889"/>
                <a:ext cx="558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ALU</a:t>
                </a:r>
              </a:p>
            </p:txBody>
          </p:sp>
          <p:grpSp>
            <p:nvGrpSpPr>
              <p:cNvPr id="10255" name="Group 10254">
                <a:extLst>
                  <a:ext uri="{FF2B5EF4-FFF2-40B4-BE49-F238E27FC236}">
                    <a16:creationId xmlns:a16="http://schemas.microsoft.com/office/drawing/2014/main" id="{9391CBE0-5E90-2FAF-870A-6EABA1AB3670}"/>
                  </a:ext>
                </a:extLst>
              </p:cNvPr>
              <p:cNvGrpSpPr/>
              <p:nvPr/>
            </p:nvGrpSpPr>
            <p:grpSpPr>
              <a:xfrm>
                <a:off x="9795257" y="4369621"/>
                <a:ext cx="1007135" cy="307777"/>
                <a:chOff x="9795257" y="4369621"/>
                <a:chExt cx="1007135" cy="307777"/>
              </a:xfrm>
            </p:grpSpPr>
            <p:sp>
              <p:nvSpPr>
                <p:cNvPr id="10256" name="Rectangle 10255">
                  <a:extLst>
                    <a:ext uri="{FF2B5EF4-FFF2-40B4-BE49-F238E27FC236}">
                      <a16:creationId xmlns:a16="http://schemas.microsoft.com/office/drawing/2014/main" id="{18CDF166-3B9F-E9A1-4AB3-DA63820C5DF2}"/>
                    </a:ext>
                  </a:extLst>
                </p:cNvPr>
                <p:cNvSpPr/>
                <p:nvPr/>
              </p:nvSpPr>
              <p:spPr>
                <a:xfrm>
                  <a:off x="9862890" y="4400249"/>
                  <a:ext cx="866757" cy="26715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57" name="TextBox 10256">
                  <a:extLst>
                    <a:ext uri="{FF2B5EF4-FFF2-40B4-BE49-F238E27FC236}">
                      <a16:creationId xmlns:a16="http://schemas.microsoft.com/office/drawing/2014/main" id="{1DC3C1DF-300A-BC86-4DE3-40BD1344D7EE}"/>
                    </a:ext>
                  </a:extLst>
                </p:cNvPr>
                <p:cNvSpPr txBox="1"/>
                <p:nvPr/>
              </p:nvSpPr>
              <p:spPr>
                <a:xfrm>
                  <a:off x="9795257" y="4369621"/>
                  <a:ext cx="10071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Instr</a:t>
                  </a: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Mem</a:t>
                  </a: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42C22D-1FE1-068C-9DCD-AA76F3CFAE29}"/>
                </a:ext>
              </a:extLst>
            </p:cNvPr>
            <p:cNvGrpSpPr/>
            <p:nvPr/>
          </p:nvGrpSpPr>
          <p:grpSpPr>
            <a:xfrm>
              <a:off x="7100232" y="2057752"/>
              <a:ext cx="1007135" cy="839514"/>
              <a:chOff x="9795257" y="3837884"/>
              <a:chExt cx="1007135" cy="839514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D0E9ADE-B541-5ABB-E24F-2E7454515982}"/>
                  </a:ext>
                </a:extLst>
              </p:cNvPr>
              <p:cNvGrpSpPr/>
              <p:nvPr/>
            </p:nvGrpSpPr>
            <p:grpSpPr>
              <a:xfrm>
                <a:off x="9795667" y="3837884"/>
                <a:ext cx="491334" cy="307777"/>
                <a:chOff x="9795667" y="3837884"/>
                <a:chExt cx="491334" cy="307777"/>
              </a:xfrm>
            </p:grpSpPr>
            <p:sp>
              <p:nvSpPr>
                <p:cNvPr id="10247" name="Rectangle 10246">
                  <a:extLst>
                    <a:ext uri="{FF2B5EF4-FFF2-40B4-BE49-F238E27FC236}">
                      <a16:creationId xmlns:a16="http://schemas.microsoft.com/office/drawing/2014/main" id="{CC24F858-D021-DCC9-7BE1-FB0961B9A8C4}"/>
                    </a:ext>
                  </a:extLst>
                </p:cNvPr>
                <p:cNvSpPr/>
                <p:nvPr/>
              </p:nvSpPr>
              <p:spPr>
                <a:xfrm>
                  <a:off x="9861805" y="3863574"/>
                  <a:ext cx="329945" cy="26636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49" name="TextBox 10248">
                  <a:extLst>
                    <a:ext uri="{FF2B5EF4-FFF2-40B4-BE49-F238E27FC236}">
                      <a16:creationId xmlns:a16="http://schemas.microsoft.com/office/drawing/2014/main" id="{E6205C08-60BF-D746-E1CD-2B42941DC120}"/>
                    </a:ext>
                  </a:extLst>
                </p:cNvPr>
                <p:cNvSpPr txBox="1"/>
                <p:nvPr/>
              </p:nvSpPr>
              <p:spPr>
                <a:xfrm>
                  <a:off x="9795667" y="3837884"/>
                  <a:ext cx="491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DM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4ED8C87-F7A2-121E-AB14-3AB4BF873F47}"/>
                  </a:ext>
                </a:extLst>
              </p:cNvPr>
              <p:cNvSpPr/>
              <p:nvPr/>
            </p:nvSpPr>
            <p:spPr>
              <a:xfrm>
                <a:off x="10418992" y="4133095"/>
                <a:ext cx="310655" cy="267154"/>
              </a:xfrm>
              <a:prstGeom prst="rect">
                <a:avLst/>
              </a:prstGeom>
              <a:solidFill>
                <a:srgbClr val="FFDE75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02192D5-FF2E-9876-4E01-376A2ABE2C31}"/>
                  </a:ext>
                </a:extLst>
              </p:cNvPr>
              <p:cNvSpPr txBox="1"/>
              <p:nvPr/>
            </p:nvSpPr>
            <p:spPr>
              <a:xfrm>
                <a:off x="10414053" y="4095815"/>
                <a:ext cx="314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903CF17-F814-8B2E-FD6D-741DB0AC23BA}"/>
                  </a:ext>
                </a:extLst>
              </p:cNvPr>
              <p:cNvSpPr/>
              <p:nvPr/>
            </p:nvSpPr>
            <p:spPr>
              <a:xfrm>
                <a:off x="9861806" y="4133095"/>
                <a:ext cx="561976" cy="267154"/>
              </a:xfrm>
              <a:prstGeom prst="rect">
                <a:avLst/>
              </a:prstGeom>
              <a:solidFill>
                <a:schemeClr val="accent6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40" name="TextBox 10239">
                <a:extLst>
                  <a:ext uri="{FF2B5EF4-FFF2-40B4-BE49-F238E27FC236}">
                    <a16:creationId xmlns:a16="http://schemas.microsoft.com/office/drawing/2014/main" id="{BE6ADA75-D38E-3B24-253F-89BE2E789C17}"/>
                  </a:ext>
                </a:extLst>
              </p:cNvPr>
              <p:cNvSpPr txBox="1"/>
              <p:nvPr/>
            </p:nvSpPr>
            <p:spPr>
              <a:xfrm>
                <a:off x="9865463" y="4104889"/>
                <a:ext cx="558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ALU</a:t>
                </a:r>
              </a:p>
            </p:txBody>
          </p:sp>
          <p:grpSp>
            <p:nvGrpSpPr>
              <p:cNvPr id="10241" name="Group 10240">
                <a:extLst>
                  <a:ext uri="{FF2B5EF4-FFF2-40B4-BE49-F238E27FC236}">
                    <a16:creationId xmlns:a16="http://schemas.microsoft.com/office/drawing/2014/main" id="{9BF8AB36-45AB-867E-7FAD-7DCCDFC23AA2}"/>
                  </a:ext>
                </a:extLst>
              </p:cNvPr>
              <p:cNvGrpSpPr/>
              <p:nvPr/>
            </p:nvGrpSpPr>
            <p:grpSpPr>
              <a:xfrm>
                <a:off x="9795257" y="4369621"/>
                <a:ext cx="1007135" cy="307777"/>
                <a:chOff x="9795257" y="4369621"/>
                <a:chExt cx="1007135" cy="307777"/>
              </a:xfrm>
            </p:grpSpPr>
            <p:sp>
              <p:nvSpPr>
                <p:cNvPr id="10243" name="Rectangle 10242">
                  <a:extLst>
                    <a:ext uri="{FF2B5EF4-FFF2-40B4-BE49-F238E27FC236}">
                      <a16:creationId xmlns:a16="http://schemas.microsoft.com/office/drawing/2014/main" id="{9C7D3D13-7655-1834-2635-EF993D168ED0}"/>
                    </a:ext>
                  </a:extLst>
                </p:cNvPr>
                <p:cNvSpPr/>
                <p:nvPr/>
              </p:nvSpPr>
              <p:spPr>
                <a:xfrm>
                  <a:off x="9862890" y="4400249"/>
                  <a:ext cx="866757" cy="26715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245" name="TextBox 10244">
                  <a:extLst>
                    <a:ext uri="{FF2B5EF4-FFF2-40B4-BE49-F238E27FC236}">
                      <a16:creationId xmlns:a16="http://schemas.microsoft.com/office/drawing/2014/main" id="{A6B1890F-163C-9C95-71A0-305CF588D8D3}"/>
                    </a:ext>
                  </a:extLst>
                </p:cNvPr>
                <p:cNvSpPr txBox="1"/>
                <p:nvPr/>
              </p:nvSpPr>
              <p:spPr>
                <a:xfrm>
                  <a:off x="9795257" y="4369621"/>
                  <a:ext cx="10071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Instr</a:t>
                  </a: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Mem</a:t>
                  </a:r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014C3D4-6EE7-2706-B711-6AC86B6F2280}"/>
                </a:ext>
              </a:extLst>
            </p:cNvPr>
            <p:cNvGrpSpPr/>
            <p:nvPr/>
          </p:nvGrpSpPr>
          <p:grpSpPr>
            <a:xfrm>
              <a:off x="8371257" y="2052433"/>
              <a:ext cx="1007135" cy="839514"/>
              <a:chOff x="9795257" y="3837884"/>
              <a:chExt cx="1007135" cy="839514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6C483A1-8E0C-4516-06F9-4652C25C8F23}"/>
                  </a:ext>
                </a:extLst>
              </p:cNvPr>
              <p:cNvGrpSpPr/>
              <p:nvPr/>
            </p:nvGrpSpPr>
            <p:grpSpPr>
              <a:xfrm>
                <a:off x="9795667" y="3837884"/>
                <a:ext cx="491334" cy="307777"/>
                <a:chOff x="9795667" y="3837884"/>
                <a:chExt cx="491334" cy="307777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68A7EF69-44EF-F46E-EB49-1BFC97DAEF5D}"/>
                    </a:ext>
                  </a:extLst>
                </p:cNvPr>
                <p:cNvSpPr/>
                <p:nvPr/>
              </p:nvSpPr>
              <p:spPr>
                <a:xfrm>
                  <a:off x="9861805" y="3863574"/>
                  <a:ext cx="329945" cy="26636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171A231-484E-C197-4145-68ECA7F8131E}"/>
                    </a:ext>
                  </a:extLst>
                </p:cNvPr>
                <p:cNvSpPr txBox="1"/>
                <p:nvPr/>
              </p:nvSpPr>
              <p:spPr>
                <a:xfrm>
                  <a:off x="9795667" y="3837884"/>
                  <a:ext cx="491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DM</a:t>
                  </a:r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D27F263-2861-AD1C-13EB-6548BC71D68E}"/>
                  </a:ext>
                </a:extLst>
              </p:cNvPr>
              <p:cNvSpPr/>
              <p:nvPr/>
            </p:nvSpPr>
            <p:spPr>
              <a:xfrm>
                <a:off x="10418992" y="4133095"/>
                <a:ext cx="310655" cy="267154"/>
              </a:xfrm>
              <a:prstGeom prst="rect">
                <a:avLst/>
              </a:prstGeom>
              <a:solidFill>
                <a:srgbClr val="FFDE75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4A9EE0-A55B-C4D8-5148-71E2A866E104}"/>
                  </a:ext>
                </a:extLst>
              </p:cNvPr>
              <p:cNvSpPr txBox="1"/>
              <p:nvPr/>
            </p:nvSpPr>
            <p:spPr>
              <a:xfrm>
                <a:off x="10414053" y="4095815"/>
                <a:ext cx="314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18BA260-E515-F12D-C49E-309BA4379156}"/>
                  </a:ext>
                </a:extLst>
              </p:cNvPr>
              <p:cNvSpPr/>
              <p:nvPr/>
            </p:nvSpPr>
            <p:spPr>
              <a:xfrm>
                <a:off x="9861806" y="4133095"/>
                <a:ext cx="561976" cy="267154"/>
              </a:xfrm>
              <a:prstGeom prst="rect">
                <a:avLst/>
              </a:prstGeom>
              <a:solidFill>
                <a:schemeClr val="accent6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528A527-91E8-F226-2474-B8B04BA38FED}"/>
                  </a:ext>
                </a:extLst>
              </p:cNvPr>
              <p:cNvSpPr txBox="1"/>
              <p:nvPr/>
            </p:nvSpPr>
            <p:spPr>
              <a:xfrm>
                <a:off x="9865463" y="4104889"/>
                <a:ext cx="558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ALU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C0C7BAA-94BF-5BA8-A599-284E56FE2373}"/>
                  </a:ext>
                </a:extLst>
              </p:cNvPr>
              <p:cNvGrpSpPr/>
              <p:nvPr/>
            </p:nvGrpSpPr>
            <p:grpSpPr>
              <a:xfrm>
                <a:off x="9795257" y="4369621"/>
                <a:ext cx="1007135" cy="307777"/>
                <a:chOff x="9795257" y="4369621"/>
                <a:chExt cx="1007135" cy="307777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4778908-8202-AE87-FD64-DF0357E7EA13}"/>
                    </a:ext>
                  </a:extLst>
                </p:cNvPr>
                <p:cNvSpPr/>
                <p:nvPr/>
              </p:nvSpPr>
              <p:spPr>
                <a:xfrm>
                  <a:off x="9862890" y="4400249"/>
                  <a:ext cx="866757" cy="26715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76B5EE3-FE7B-9238-5351-9788F3AC4A4E}"/>
                    </a:ext>
                  </a:extLst>
                </p:cNvPr>
                <p:cNvSpPr txBox="1"/>
                <p:nvPr/>
              </p:nvSpPr>
              <p:spPr>
                <a:xfrm>
                  <a:off x="9795257" y="4369621"/>
                  <a:ext cx="10071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Instr</a:t>
                  </a: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Mem</a:t>
                  </a:r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6D8C341-4476-6DDB-E7C1-9D9F5244DF3A}"/>
                </a:ext>
              </a:extLst>
            </p:cNvPr>
            <p:cNvGrpSpPr/>
            <p:nvPr/>
          </p:nvGrpSpPr>
          <p:grpSpPr>
            <a:xfrm>
              <a:off x="9645642" y="2035527"/>
              <a:ext cx="1007135" cy="839514"/>
              <a:chOff x="9795257" y="3837884"/>
              <a:chExt cx="1007135" cy="83951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946ABF-C0BC-257F-C5E1-41FE58C506F0}"/>
                  </a:ext>
                </a:extLst>
              </p:cNvPr>
              <p:cNvGrpSpPr/>
              <p:nvPr/>
            </p:nvGrpSpPr>
            <p:grpSpPr>
              <a:xfrm>
                <a:off x="9795667" y="3837884"/>
                <a:ext cx="491334" cy="307777"/>
                <a:chOff x="9795667" y="3837884"/>
                <a:chExt cx="491334" cy="307777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2550CDF-905A-3081-E9CB-4ED3B6995D9E}"/>
                    </a:ext>
                  </a:extLst>
                </p:cNvPr>
                <p:cNvSpPr/>
                <p:nvPr/>
              </p:nvSpPr>
              <p:spPr>
                <a:xfrm>
                  <a:off x="9861805" y="3863574"/>
                  <a:ext cx="329945" cy="26636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119D30A-D8D4-4383-43C5-DB8936EB640C}"/>
                    </a:ext>
                  </a:extLst>
                </p:cNvPr>
                <p:cNvSpPr txBox="1"/>
                <p:nvPr/>
              </p:nvSpPr>
              <p:spPr>
                <a:xfrm>
                  <a:off x="9795667" y="3837884"/>
                  <a:ext cx="4913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DM</a:t>
                  </a:r>
                </a:p>
              </p:txBody>
            </p:sp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71FB8C-3E68-C5D3-2C03-A06AE66390C6}"/>
                  </a:ext>
                </a:extLst>
              </p:cNvPr>
              <p:cNvSpPr/>
              <p:nvPr/>
            </p:nvSpPr>
            <p:spPr>
              <a:xfrm>
                <a:off x="10418992" y="4133095"/>
                <a:ext cx="310655" cy="267154"/>
              </a:xfrm>
              <a:prstGeom prst="rect">
                <a:avLst/>
              </a:prstGeom>
              <a:solidFill>
                <a:srgbClr val="FFDE75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C36AF1-5282-6CF5-3F48-5A0C64CDFA68}"/>
                  </a:ext>
                </a:extLst>
              </p:cNvPr>
              <p:cNvSpPr txBox="1"/>
              <p:nvPr/>
            </p:nvSpPr>
            <p:spPr>
              <a:xfrm>
                <a:off x="10414053" y="4095815"/>
                <a:ext cx="314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D5ABC3-BBC2-B5ED-EA64-16A9C273209B}"/>
                  </a:ext>
                </a:extLst>
              </p:cNvPr>
              <p:cNvSpPr/>
              <p:nvPr/>
            </p:nvSpPr>
            <p:spPr>
              <a:xfrm>
                <a:off x="9861806" y="4133095"/>
                <a:ext cx="561976" cy="267154"/>
              </a:xfrm>
              <a:prstGeom prst="rect">
                <a:avLst/>
              </a:prstGeom>
              <a:solidFill>
                <a:schemeClr val="accent6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2769E3-8DA9-6715-7E64-BBC92DBB877C}"/>
                  </a:ext>
                </a:extLst>
              </p:cNvPr>
              <p:cNvSpPr txBox="1"/>
              <p:nvPr/>
            </p:nvSpPr>
            <p:spPr>
              <a:xfrm>
                <a:off x="9865463" y="4104889"/>
                <a:ext cx="558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ALU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247C28F-2D98-2C06-D325-BDB3F8710B47}"/>
                  </a:ext>
                </a:extLst>
              </p:cNvPr>
              <p:cNvGrpSpPr/>
              <p:nvPr/>
            </p:nvGrpSpPr>
            <p:grpSpPr>
              <a:xfrm>
                <a:off x="9795257" y="4369621"/>
                <a:ext cx="1007135" cy="307777"/>
                <a:chOff x="9795257" y="4369621"/>
                <a:chExt cx="1007135" cy="307777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C6327B0-63FD-6403-0CB7-98D73C959FC1}"/>
                    </a:ext>
                  </a:extLst>
                </p:cNvPr>
                <p:cNvSpPr/>
                <p:nvPr/>
              </p:nvSpPr>
              <p:spPr>
                <a:xfrm>
                  <a:off x="9862890" y="4400249"/>
                  <a:ext cx="866757" cy="26715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78E9CAB-C878-1621-9EF8-E136CB1BFCB6}"/>
                    </a:ext>
                  </a:extLst>
                </p:cNvPr>
                <p:cNvSpPr txBox="1"/>
                <p:nvPr/>
              </p:nvSpPr>
              <p:spPr>
                <a:xfrm>
                  <a:off x="9795257" y="4369621"/>
                  <a:ext cx="10071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Instr</a:t>
                  </a:r>
                  <a:r>
                    <a:rPr kumimoji="0" lang="en-SG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Mem</a:t>
                  </a:r>
                </a:p>
              </p:txBody>
            </p:sp>
          </p:grpSp>
        </p:grpSp>
      </p:grpSp>
      <p:sp>
        <p:nvSpPr>
          <p:cNvPr id="10300" name="Rectangle: Rounded Corners 24">
            <a:extLst>
              <a:ext uri="{FF2B5EF4-FFF2-40B4-BE49-F238E27FC236}">
                <a16:creationId xmlns:a16="http://schemas.microsoft.com/office/drawing/2014/main" id="{2E4B99E7-252B-144A-8860-9B39916DC409}"/>
              </a:ext>
            </a:extLst>
          </p:cNvPr>
          <p:cNvSpPr/>
          <p:nvPr/>
        </p:nvSpPr>
        <p:spPr>
          <a:xfrm>
            <a:off x="3121682" y="2223357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01" name="Rectangle: Rounded Corners 28">
            <a:extLst>
              <a:ext uri="{FF2B5EF4-FFF2-40B4-BE49-F238E27FC236}">
                <a16:creationId xmlns:a16="http://schemas.microsoft.com/office/drawing/2014/main" id="{F7E00029-F9C9-0919-5E85-7B9719B3E419}"/>
              </a:ext>
            </a:extLst>
          </p:cNvPr>
          <p:cNvSpPr/>
          <p:nvPr/>
        </p:nvSpPr>
        <p:spPr>
          <a:xfrm>
            <a:off x="4386609" y="2223357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02" name="Rectangle: Rounded Corners 29">
            <a:extLst>
              <a:ext uri="{FF2B5EF4-FFF2-40B4-BE49-F238E27FC236}">
                <a16:creationId xmlns:a16="http://schemas.microsoft.com/office/drawing/2014/main" id="{170BCF83-A9C1-5367-78B3-AFCA365084F5}"/>
              </a:ext>
            </a:extLst>
          </p:cNvPr>
          <p:cNvSpPr/>
          <p:nvPr/>
        </p:nvSpPr>
        <p:spPr>
          <a:xfrm>
            <a:off x="5649638" y="2210044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03" name="Rectangle: Rounded Corners 30">
            <a:extLst>
              <a:ext uri="{FF2B5EF4-FFF2-40B4-BE49-F238E27FC236}">
                <a16:creationId xmlns:a16="http://schemas.microsoft.com/office/drawing/2014/main" id="{F14AA950-F467-11CB-C261-99F74AD7890D}"/>
              </a:ext>
            </a:extLst>
          </p:cNvPr>
          <p:cNvSpPr/>
          <p:nvPr/>
        </p:nvSpPr>
        <p:spPr>
          <a:xfrm>
            <a:off x="3125035" y="3486716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04" name="Rectangle: Rounded Corners 31">
            <a:extLst>
              <a:ext uri="{FF2B5EF4-FFF2-40B4-BE49-F238E27FC236}">
                <a16:creationId xmlns:a16="http://schemas.microsoft.com/office/drawing/2014/main" id="{E8B8F947-1FE5-DD7A-B26C-266A1BC530A8}"/>
              </a:ext>
            </a:extLst>
          </p:cNvPr>
          <p:cNvSpPr/>
          <p:nvPr/>
        </p:nvSpPr>
        <p:spPr>
          <a:xfrm>
            <a:off x="4391258" y="3496856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05" name="Rectangle: Rounded Corners 32">
            <a:extLst>
              <a:ext uri="{FF2B5EF4-FFF2-40B4-BE49-F238E27FC236}">
                <a16:creationId xmlns:a16="http://schemas.microsoft.com/office/drawing/2014/main" id="{2084AF2C-DCF0-C204-B3EB-B96C92F6AF0C}"/>
              </a:ext>
            </a:extLst>
          </p:cNvPr>
          <p:cNvSpPr/>
          <p:nvPr/>
        </p:nvSpPr>
        <p:spPr>
          <a:xfrm>
            <a:off x="5661188" y="3486715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06" name="Rectangle: Rounded Corners 33">
            <a:extLst>
              <a:ext uri="{FF2B5EF4-FFF2-40B4-BE49-F238E27FC236}">
                <a16:creationId xmlns:a16="http://schemas.microsoft.com/office/drawing/2014/main" id="{74389917-032F-B268-4DFA-131A55E1310D}"/>
              </a:ext>
            </a:extLst>
          </p:cNvPr>
          <p:cNvSpPr/>
          <p:nvPr/>
        </p:nvSpPr>
        <p:spPr>
          <a:xfrm>
            <a:off x="6927370" y="2203693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07" name="Rectangle: Rounded Corners 34">
            <a:extLst>
              <a:ext uri="{FF2B5EF4-FFF2-40B4-BE49-F238E27FC236}">
                <a16:creationId xmlns:a16="http://schemas.microsoft.com/office/drawing/2014/main" id="{3ABA3FD7-1C56-42F5-3F11-2701A6EC623A}"/>
              </a:ext>
            </a:extLst>
          </p:cNvPr>
          <p:cNvSpPr/>
          <p:nvPr/>
        </p:nvSpPr>
        <p:spPr>
          <a:xfrm>
            <a:off x="6931027" y="3476576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308" name="Group 10307">
            <a:extLst>
              <a:ext uri="{FF2B5EF4-FFF2-40B4-BE49-F238E27FC236}">
                <a16:creationId xmlns:a16="http://schemas.microsoft.com/office/drawing/2014/main" id="{448B4D12-A734-1A61-1309-D6A79D3A4AD5}"/>
              </a:ext>
            </a:extLst>
          </p:cNvPr>
          <p:cNvGrpSpPr/>
          <p:nvPr/>
        </p:nvGrpSpPr>
        <p:grpSpPr>
          <a:xfrm>
            <a:off x="7312338" y="3912987"/>
            <a:ext cx="570253" cy="383866"/>
            <a:chOff x="8630528" y="2624697"/>
            <a:chExt cx="570253" cy="383866"/>
          </a:xfrm>
        </p:grpSpPr>
        <p:sp>
          <p:nvSpPr>
            <p:cNvPr id="10309" name="Oval 10308">
              <a:extLst>
                <a:ext uri="{FF2B5EF4-FFF2-40B4-BE49-F238E27FC236}">
                  <a16:creationId xmlns:a16="http://schemas.microsoft.com/office/drawing/2014/main" id="{D56A6FEC-A689-DF44-7B9E-85C20441B8D9}"/>
                </a:ext>
              </a:extLst>
            </p:cNvPr>
            <p:cNvSpPr/>
            <p:nvPr/>
          </p:nvSpPr>
          <p:spPr>
            <a:xfrm>
              <a:off x="8707279" y="2624697"/>
              <a:ext cx="420533" cy="38386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10" name="TextBox 10309">
              <a:extLst>
                <a:ext uri="{FF2B5EF4-FFF2-40B4-BE49-F238E27FC236}">
                  <a16:creationId xmlns:a16="http://schemas.microsoft.com/office/drawing/2014/main" id="{1251C285-60AA-3226-8982-4913F1078CAC}"/>
                </a:ext>
              </a:extLst>
            </p:cNvPr>
            <p:cNvSpPr txBox="1"/>
            <p:nvPr/>
          </p:nvSpPr>
          <p:spPr>
            <a:xfrm>
              <a:off x="8630528" y="2682060"/>
              <a:ext cx="570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DST</a:t>
              </a:r>
            </a:p>
          </p:txBody>
        </p:sp>
      </p:grpSp>
      <p:grpSp>
        <p:nvGrpSpPr>
          <p:cNvPr id="10311" name="Group 10310">
            <a:extLst>
              <a:ext uri="{FF2B5EF4-FFF2-40B4-BE49-F238E27FC236}">
                <a16:creationId xmlns:a16="http://schemas.microsoft.com/office/drawing/2014/main" id="{FE2156C2-E5B8-AC4E-0F42-438E9E127DA6}"/>
              </a:ext>
            </a:extLst>
          </p:cNvPr>
          <p:cNvGrpSpPr/>
          <p:nvPr/>
        </p:nvGrpSpPr>
        <p:grpSpPr>
          <a:xfrm>
            <a:off x="3553865" y="2662048"/>
            <a:ext cx="570253" cy="383866"/>
            <a:chOff x="4835908" y="2624697"/>
            <a:chExt cx="570253" cy="383866"/>
          </a:xfrm>
        </p:grpSpPr>
        <p:sp>
          <p:nvSpPr>
            <p:cNvPr id="10312" name="Oval 10311">
              <a:extLst>
                <a:ext uri="{FF2B5EF4-FFF2-40B4-BE49-F238E27FC236}">
                  <a16:creationId xmlns:a16="http://schemas.microsoft.com/office/drawing/2014/main" id="{E7B64ADA-5CC6-6420-9140-383F461BA9B6}"/>
                </a:ext>
              </a:extLst>
            </p:cNvPr>
            <p:cNvSpPr/>
            <p:nvPr/>
          </p:nvSpPr>
          <p:spPr>
            <a:xfrm>
              <a:off x="4909102" y="2624697"/>
              <a:ext cx="420533" cy="38386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13" name="TextBox 10312">
              <a:extLst>
                <a:ext uri="{FF2B5EF4-FFF2-40B4-BE49-F238E27FC236}">
                  <a16:creationId xmlns:a16="http://schemas.microsoft.com/office/drawing/2014/main" id="{1ADCDFC5-364D-0B62-A522-229365FF864F}"/>
                </a:ext>
              </a:extLst>
            </p:cNvPr>
            <p:cNvSpPr txBox="1"/>
            <p:nvPr/>
          </p:nvSpPr>
          <p:spPr>
            <a:xfrm>
              <a:off x="4835908" y="2680070"/>
              <a:ext cx="570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SRC</a:t>
              </a:r>
            </a:p>
          </p:txBody>
        </p:sp>
      </p:grpSp>
      <p:grpSp>
        <p:nvGrpSpPr>
          <p:cNvPr id="10314" name="Group 10313">
            <a:extLst>
              <a:ext uri="{FF2B5EF4-FFF2-40B4-BE49-F238E27FC236}">
                <a16:creationId xmlns:a16="http://schemas.microsoft.com/office/drawing/2014/main" id="{2599F35A-DC2A-4802-AD2E-7EB2A6E7AEC2}"/>
              </a:ext>
            </a:extLst>
          </p:cNvPr>
          <p:cNvGrpSpPr/>
          <p:nvPr/>
        </p:nvGrpSpPr>
        <p:grpSpPr>
          <a:xfrm>
            <a:off x="3988940" y="4129852"/>
            <a:ext cx="1428491" cy="637159"/>
            <a:chOff x="6175721" y="1922270"/>
            <a:chExt cx="1428491" cy="637159"/>
          </a:xfrm>
        </p:grpSpPr>
        <p:sp>
          <p:nvSpPr>
            <p:cNvPr id="10315" name="Cloud 10314">
              <a:extLst>
                <a:ext uri="{FF2B5EF4-FFF2-40B4-BE49-F238E27FC236}">
                  <a16:creationId xmlns:a16="http://schemas.microsoft.com/office/drawing/2014/main" id="{54AD60A9-CF69-F93E-A607-89695AC21087}"/>
                </a:ext>
              </a:extLst>
            </p:cNvPr>
            <p:cNvSpPr/>
            <p:nvPr/>
          </p:nvSpPr>
          <p:spPr>
            <a:xfrm>
              <a:off x="6248182" y="1922270"/>
              <a:ext cx="1356030" cy="637159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16" name="TextBox 10315">
              <a:extLst>
                <a:ext uri="{FF2B5EF4-FFF2-40B4-BE49-F238E27FC236}">
                  <a16:creationId xmlns:a16="http://schemas.microsoft.com/office/drawing/2014/main" id="{12C24351-B9A9-D4B0-E324-14795427C36B}"/>
                </a:ext>
              </a:extLst>
            </p:cNvPr>
            <p:cNvSpPr txBox="1"/>
            <p:nvPr/>
          </p:nvSpPr>
          <p:spPr>
            <a:xfrm>
              <a:off x="6175721" y="1973585"/>
              <a:ext cx="13672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Network Congestion</a:t>
              </a:r>
            </a:p>
          </p:txBody>
        </p:sp>
      </p:grpSp>
      <p:cxnSp>
        <p:nvCxnSpPr>
          <p:cNvPr id="10317" name="Connector: Curved 44">
            <a:extLst>
              <a:ext uri="{FF2B5EF4-FFF2-40B4-BE49-F238E27FC236}">
                <a16:creationId xmlns:a16="http://schemas.microsoft.com/office/drawing/2014/main" id="{B2282337-5551-AB3D-6920-AC165A01E5C1}"/>
              </a:ext>
            </a:extLst>
          </p:cNvPr>
          <p:cNvCxnSpPr>
            <a:cxnSpLocks/>
            <a:stCxn id="10312" idx="3"/>
            <a:endCxn id="10309" idx="3"/>
          </p:cNvCxnSpPr>
          <p:nvPr/>
        </p:nvCxnSpPr>
        <p:spPr>
          <a:xfrm rot="16200000" flipH="1">
            <a:off x="4944191" y="1734152"/>
            <a:ext cx="1250939" cy="3762030"/>
          </a:xfrm>
          <a:prstGeom prst="curvedConnector3">
            <a:avLst>
              <a:gd name="adj1" fmla="val 1023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8" name="Connector: Curved 45">
            <a:extLst>
              <a:ext uri="{FF2B5EF4-FFF2-40B4-BE49-F238E27FC236}">
                <a16:creationId xmlns:a16="http://schemas.microsoft.com/office/drawing/2014/main" id="{AFDDA4B3-3303-60AE-7AA5-35EA0053B8BA}"/>
              </a:ext>
            </a:extLst>
          </p:cNvPr>
          <p:cNvCxnSpPr>
            <a:cxnSpLocks/>
            <a:stCxn id="10312" idx="4"/>
            <a:endCxn id="10309" idx="2"/>
          </p:cNvCxnSpPr>
          <p:nvPr/>
        </p:nvCxnSpPr>
        <p:spPr>
          <a:xfrm rot="16200000" flipH="1">
            <a:off x="5083704" y="1799535"/>
            <a:ext cx="1059006" cy="3551763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9" name="Straight Arrow Connector 10318">
            <a:extLst>
              <a:ext uri="{FF2B5EF4-FFF2-40B4-BE49-F238E27FC236}">
                <a16:creationId xmlns:a16="http://schemas.microsoft.com/office/drawing/2014/main" id="{84B978EB-5158-8DD2-0FD3-A8009CCB7BBF}"/>
              </a:ext>
            </a:extLst>
          </p:cNvPr>
          <p:cNvCxnSpPr>
            <a:cxnSpLocks/>
            <a:endCxn id="10309" idx="1"/>
          </p:cNvCxnSpPr>
          <p:nvPr/>
        </p:nvCxnSpPr>
        <p:spPr>
          <a:xfrm>
            <a:off x="7218067" y="3844092"/>
            <a:ext cx="232608" cy="12511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20" name="Group 10319">
            <a:extLst>
              <a:ext uri="{FF2B5EF4-FFF2-40B4-BE49-F238E27FC236}">
                <a16:creationId xmlns:a16="http://schemas.microsoft.com/office/drawing/2014/main" id="{F71BC8D3-17DE-F0FC-CE24-A93442DB4BF1}"/>
              </a:ext>
            </a:extLst>
          </p:cNvPr>
          <p:cNvGrpSpPr/>
          <p:nvPr/>
        </p:nvGrpSpPr>
        <p:grpSpPr>
          <a:xfrm>
            <a:off x="3112332" y="2281525"/>
            <a:ext cx="491334" cy="307777"/>
            <a:chOff x="9795667" y="3837884"/>
            <a:chExt cx="491334" cy="307777"/>
          </a:xfrm>
        </p:grpSpPr>
        <p:sp>
          <p:nvSpPr>
            <p:cNvPr id="10321" name="Rectangle 10320">
              <a:extLst>
                <a:ext uri="{FF2B5EF4-FFF2-40B4-BE49-F238E27FC236}">
                  <a16:creationId xmlns:a16="http://schemas.microsoft.com/office/drawing/2014/main" id="{BB51A915-1C89-4359-6073-0415FC015D05}"/>
                </a:ext>
              </a:extLst>
            </p:cNvPr>
            <p:cNvSpPr/>
            <p:nvPr/>
          </p:nvSpPr>
          <p:spPr>
            <a:xfrm>
              <a:off x="9861805" y="3863574"/>
              <a:ext cx="329945" cy="266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22" name="TextBox 10321">
              <a:extLst>
                <a:ext uri="{FF2B5EF4-FFF2-40B4-BE49-F238E27FC236}">
                  <a16:creationId xmlns:a16="http://schemas.microsoft.com/office/drawing/2014/main" id="{FF5855A6-5218-73DB-E08A-F33A76528771}"/>
                </a:ext>
              </a:extLst>
            </p:cNvPr>
            <p:cNvSpPr txBox="1"/>
            <p:nvPr/>
          </p:nvSpPr>
          <p:spPr>
            <a:xfrm>
              <a:off x="9795667" y="3837884"/>
              <a:ext cx="491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DM</a:t>
              </a:r>
            </a:p>
          </p:txBody>
        </p:sp>
      </p:grpSp>
      <p:cxnSp>
        <p:nvCxnSpPr>
          <p:cNvPr id="10323" name="Straight Arrow Connector 10322">
            <a:extLst>
              <a:ext uri="{FF2B5EF4-FFF2-40B4-BE49-F238E27FC236}">
                <a16:creationId xmlns:a16="http://schemas.microsoft.com/office/drawing/2014/main" id="{1192CE66-001A-26DD-CCAC-FF8123819375}"/>
              </a:ext>
            </a:extLst>
          </p:cNvPr>
          <p:cNvCxnSpPr>
            <a:endCxn id="10312" idx="1"/>
          </p:cNvCxnSpPr>
          <p:nvPr/>
        </p:nvCxnSpPr>
        <p:spPr>
          <a:xfrm>
            <a:off x="3472837" y="2545968"/>
            <a:ext cx="215808" cy="172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24" name="Group 10323">
            <a:extLst>
              <a:ext uri="{FF2B5EF4-FFF2-40B4-BE49-F238E27FC236}">
                <a16:creationId xmlns:a16="http://schemas.microsoft.com/office/drawing/2014/main" id="{5C3EF698-2805-84A7-55F6-FC40C6BF812A}"/>
              </a:ext>
            </a:extLst>
          </p:cNvPr>
          <p:cNvGrpSpPr/>
          <p:nvPr/>
        </p:nvGrpSpPr>
        <p:grpSpPr>
          <a:xfrm>
            <a:off x="6903711" y="3549893"/>
            <a:ext cx="491334" cy="307777"/>
            <a:chOff x="9795667" y="3837884"/>
            <a:chExt cx="491334" cy="307777"/>
          </a:xfrm>
        </p:grpSpPr>
        <p:sp>
          <p:nvSpPr>
            <p:cNvPr id="10325" name="Rectangle 10324">
              <a:extLst>
                <a:ext uri="{FF2B5EF4-FFF2-40B4-BE49-F238E27FC236}">
                  <a16:creationId xmlns:a16="http://schemas.microsoft.com/office/drawing/2014/main" id="{E689C334-5DDB-17B5-A32F-9F2A853473B4}"/>
                </a:ext>
              </a:extLst>
            </p:cNvPr>
            <p:cNvSpPr/>
            <p:nvPr/>
          </p:nvSpPr>
          <p:spPr>
            <a:xfrm>
              <a:off x="9861805" y="3863574"/>
              <a:ext cx="329945" cy="266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26" name="TextBox 10325">
              <a:extLst>
                <a:ext uri="{FF2B5EF4-FFF2-40B4-BE49-F238E27FC236}">
                  <a16:creationId xmlns:a16="http://schemas.microsoft.com/office/drawing/2014/main" id="{C9A22945-A4A8-68A6-6E97-E236B071B3D8}"/>
                </a:ext>
              </a:extLst>
            </p:cNvPr>
            <p:cNvSpPr txBox="1"/>
            <p:nvPr/>
          </p:nvSpPr>
          <p:spPr>
            <a:xfrm>
              <a:off x="9795667" y="3837884"/>
              <a:ext cx="491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50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486B2-9A83-B36E-564C-433106B6C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8C92-AD29-1DBB-27B2-3B10320E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28" y="-199975"/>
            <a:ext cx="11249025" cy="1325563"/>
          </a:xfrm>
        </p:spPr>
        <p:txBody>
          <a:bodyPr>
            <a:normAutofit/>
          </a:bodyPr>
          <a:lstStyle/>
          <a:p>
            <a:r>
              <a:rPr lang="en-US" dirty="0"/>
              <a:t>Nexus Machine: Adaptive message-driven fabric</a:t>
            </a:r>
            <a:br>
              <a:rPr lang="en-US" dirty="0"/>
            </a:br>
            <a:r>
              <a:rPr lang="en-US" dirty="0"/>
              <a:t>On-route compute on idle PE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DF6C9-846D-5566-7BE7-B686552BA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95" y="1045845"/>
            <a:ext cx="11069782" cy="1473240"/>
          </a:xfrm>
        </p:spPr>
        <p:txBody>
          <a:bodyPr>
            <a:normAutofit/>
          </a:bodyPr>
          <a:lstStyle/>
          <a:p>
            <a:r>
              <a:rPr lang="en-US" dirty="0"/>
              <a:t>Active Messages carrying both instruction and data trigger compute </a:t>
            </a:r>
            <a:r>
              <a:rPr lang="en-US" dirty="0" err="1"/>
              <a:t>en</a:t>
            </a:r>
            <a:r>
              <a:rPr lang="en-US" dirty="0"/>
              <a:t>-route on idle PE improving load balancing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F9E1B-2D69-3F22-05B1-B900FE0B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5738" y="6554619"/>
            <a:ext cx="474945" cy="365125"/>
          </a:xfrm>
          <a:prstGeom prst="rect">
            <a:avLst/>
          </a:prstGeom>
        </p:spPr>
        <p:txBody>
          <a:bodyPr/>
          <a:lstStyle/>
          <a:p>
            <a:fld id="{9C1D137B-275D-AE42-8E00-382F28479327}" type="slidenum">
              <a:rPr lang="en-US" smtClean="0"/>
              <a:t>53</a:t>
            </a:fld>
            <a:endParaRPr lang="en-US" dirty="0"/>
          </a:p>
        </p:txBody>
      </p:sp>
      <p:cxnSp>
        <p:nvCxnSpPr>
          <p:cNvPr id="10327" name="Straight Connector 10326">
            <a:extLst>
              <a:ext uri="{FF2B5EF4-FFF2-40B4-BE49-F238E27FC236}">
                <a16:creationId xmlns:a16="http://schemas.microsoft.com/office/drawing/2014/main" id="{908C96E9-D9EB-AD44-21D6-43AE6933B3EB}"/>
              </a:ext>
            </a:extLst>
          </p:cNvPr>
          <p:cNvCxnSpPr>
            <a:cxnSpLocks/>
          </p:cNvCxnSpPr>
          <p:nvPr/>
        </p:nvCxnSpPr>
        <p:spPr>
          <a:xfrm>
            <a:off x="5155299" y="2877839"/>
            <a:ext cx="0" cy="51904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28" name="Group 10327">
            <a:extLst>
              <a:ext uri="{FF2B5EF4-FFF2-40B4-BE49-F238E27FC236}">
                <a16:creationId xmlns:a16="http://schemas.microsoft.com/office/drawing/2014/main" id="{D36A11C0-C453-3B94-9DC2-2D49119AEA20}"/>
              </a:ext>
            </a:extLst>
          </p:cNvPr>
          <p:cNvGrpSpPr/>
          <p:nvPr/>
        </p:nvGrpSpPr>
        <p:grpSpPr>
          <a:xfrm>
            <a:off x="3927680" y="4727563"/>
            <a:ext cx="4145099" cy="1961956"/>
            <a:chOff x="4389279" y="4811273"/>
            <a:chExt cx="4145099" cy="1961956"/>
          </a:xfrm>
        </p:grpSpPr>
        <p:pic>
          <p:nvPicPr>
            <p:cNvPr id="10329" name="Picture 10328" descr="A blue squares with white squares&#10;&#10;AI-generated content may be incorrect.">
              <a:extLst>
                <a:ext uri="{FF2B5EF4-FFF2-40B4-BE49-F238E27FC236}">
                  <a16:creationId xmlns:a16="http://schemas.microsoft.com/office/drawing/2014/main" id="{3FE38B23-ADB6-5344-5580-63D1CC90D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465" y="5011720"/>
              <a:ext cx="2620271" cy="1258201"/>
            </a:xfrm>
            <a:prstGeom prst="rect">
              <a:avLst/>
            </a:prstGeom>
          </p:spPr>
        </p:pic>
        <p:sp>
          <p:nvSpPr>
            <p:cNvPr id="10330" name="TextBox 10329">
              <a:extLst>
                <a:ext uri="{FF2B5EF4-FFF2-40B4-BE49-F238E27FC236}">
                  <a16:creationId xmlns:a16="http://schemas.microsoft.com/office/drawing/2014/main" id="{1C846B47-C99D-ECD2-BF44-BE70DB749FB9}"/>
                </a:ext>
              </a:extLst>
            </p:cNvPr>
            <p:cNvSpPr txBox="1"/>
            <p:nvPr/>
          </p:nvSpPr>
          <p:spPr>
            <a:xfrm rot="16200000">
              <a:off x="7388841" y="5434723"/>
              <a:ext cx="1644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PE Utilization (in %)</a:t>
              </a:r>
            </a:p>
          </p:txBody>
        </p:sp>
        <p:pic>
          <p:nvPicPr>
            <p:cNvPr id="10331" name="Picture 10330" descr="A blue bar with black numbers&#10;&#10;AI-generated content may be incorrect.">
              <a:extLst>
                <a:ext uri="{FF2B5EF4-FFF2-40B4-BE49-F238E27FC236}">
                  <a16:creationId xmlns:a16="http://schemas.microsoft.com/office/drawing/2014/main" id="{4BFA5C10-BBB5-770E-8D1E-C853CF94E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430" y="4935516"/>
              <a:ext cx="437516" cy="1755721"/>
            </a:xfrm>
            <a:prstGeom prst="rect">
              <a:avLst/>
            </a:prstGeom>
          </p:spPr>
        </p:pic>
        <p:sp>
          <p:nvSpPr>
            <p:cNvPr id="10332" name="TextBox 10331">
              <a:extLst>
                <a:ext uri="{FF2B5EF4-FFF2-40B4-BE49-F238E27FC236}">
                  <a16:creationId xmlns:a16="http://schemas.microsoft.com/office/drawing/2014/main" id="{33BCC11F-1C0C-8ADA-7CF9-E64AB84D19D7}"/>
                </a:ext>
              </a:extLst>
            </p:cNvPr>
            <p:cNvSpPr txBox="1"/>
            <p:nvPr/>
          </p:nvSpPr>
          <p:spPr>
            <a:xfrm>
              <a:off x="4988983" y="6403897"/>
              <a:ext cx="2132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PEs along x-dim</a:t>
              </a:r>
            </a:p>
          </p:txBody>
        </p:sp>
        <p:sp>
          <p:nvSpPr>
            <p:cNvPr id="10333" name="TextBox 10332">
              <a:extLst>
                <a:ext uri="{FF2B5EF4-FFF2-40B4-BE49-F238E27FC236}">
                  <a16:creationId xmlns:a16="http://schemas.microsoft.com/office/drawing/2014/main" id="{6DF5F355-17AC-7224-618B-E3CB0C183F3E}"/>
                </a:ext>
              </a:extLst>
            </p:cNvPr>
            <p:cNvSpPr txBox="1"/>
            <p:nvPr/>
          </p:nvSpPr>
          <p:spPr>
            <a:xfrm rot="16200000">
              <a:off x="3592967" y="5607585"/>
              <a:ext cx="1961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PEs along y-dim</a:t>
              </a:r>
            </a:p>
          </p:txBody>
        </p:sp>
        <p:cxnSp>
          <p:nvCxnSpPr>
            <p:cNvPr id="10334" name="Straight Arrow Connector 10333">
              <a:extLst>
                <a:ext uri="{FF2B5EF4-FFF2-40B4-BE49-F238E27FC236}">
                  <a16:creationId xmlns:a16="http://schemas.microsoft.com/office/drawing/2014/main" id="{F9430033-049A-A398-904E-AF6C60D1E3C2}"/>
                </a:ext>
              </a:extLst>
            </p:cNvPr>
            <p:cNvCxnSpPr/>
            <p:nvPr/>
          </p:nvCxnSpPr>
          <p:spPr>
            <a:xfrm>
              <a:off x="4926064" y="6320977"/>
              <a:ext cx="24415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5" name="Straight Arrow Connector 10334">
              <a:extLst>
                <a:ext uri="{FF2B5EF4-FFF2-40B4-BE49-F238E27FC236}">
                  <a16:creationId xmlns:a16="http://schemas.microsoft.com/office/drawing/2014/main" id="{65615A80-5C77-CEDB-5F43-0C09BD1DE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611" y="5073950"/>
              <a:ext cx="0" cy="11736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36" name="Rectangle: Rounded Corners 13">
            <a:extLst>
              <a:ext uri="{FF2B5EF4-FFF2-40B4-BE49-F238E27FC236}">
                <a16:creationId xmlns:a16="http://schemas.microsoft.com/office/drawing/2014/main" id="{EF2F6CBD-2A15-0F75-F597-AC0DCDCA7210}"/>
              </a:ext>
            </a:extLst>
          </p:cNvPr>
          <p:cNvSpPr/>
          <p:nvPr/>
        </p:nvSpPr>
        <p:spPr>
          <a:xfrm>
            <a:off x="7203547" y="3158140"/>
            <a:ext cx="976261" cy="972302"/>
          </a:xfrm>
          <a:prstGeom prst="roundRect">
            <a:avLst/>
          </a:prstGeom>
          <a:solidFill>
            <a:srgbClr val="E3D6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37" name="Rectangle: Rounded Corners 12">
            <a:extLst>
              <a:ext uri="{FF2B5EF4-FFF2-40B4-BE49-F238E27FC236}">
                <a16:creationId xmlns:a16="http://schemas.microsoft.com/office/drawing/2014/main" id="{12C81BDA-1C83-CFEC-0329-FD38FE06C6A1}"/>
              </a:ext>
            </a:extLst>
          </p:cNvPr>
          <p:cNvSpPr/>
          <p:nvPr/>
        </p:nvSpPr>
        <p:spPr>
          <a:xfrm>
            <a:off x="5933708" y="3168280"/>
            <a:ext cx="976261" cy="972302"/>
          </a:xfrm>
          <a:prstGeom prst="roundRect">
            <a:avLst/>
          </a:prstGeom>
          <a:solidFill>
            <a:srgbClr val="E3D6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38" name="Rectangle: Rounded Corners 11">
            <a:extLst>
              <a:ext uri="{FF2B5EF4-FFF2-40B4-BE49-F238E27FC236}">
                <a16:creationId xmlns:a16="http://schemas.microsoft.com/office/drawing/2014/main" id="{500F01EB-2D4F-2E32-0176-472ECF325E2B}"/>
              </a:ext>
            </a:extLst>
          </p:cNvPr>
          <p:cNvSpPr/>
          <p:nvPr/>
        </p:nvSpPr>
        <p:spPr>
          <a:xfrm>
            <a:off x="4680617" y="3177330"/>
            <a:ext cx="976261" cy="972302"/>
          </a:xfrm>
          <a:prstGeom prst="roundRect">
            <a:avLst/>
          </a:prstGeom>
          <a:solidFill>
            <a:srgbClr val="E3D6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39" name="Rectangle: Rounded Corners 10">
            <a:extLst>
              <a:ext uri="{FF2B5EF4-FFF2-40B4-BE49-F238E27FC236}">
                <a16:creationId xmlns:a16="http://schemas.microsoft.com/office/drawing/2014/main" id="{BD0A80B9-DD9C-CB5B-9D87-EC5F8EFA24B1}"/>
              </a:ext>
            </a:extLst>
          </p:cNvPr>
          <p:cNvSpPr/>
          <p:nvPr/>
        </p:nvSpPr>
        <p:spPr>
          <a:xfrm>
            <a:off x="3399757" y="3168280"/>
            <a:ext cx="976261" cy="972302"/>
          </a:xfrm>
          <a:prstGeom prst="roundRect">
            <a:avLst/>
          </a:prstGeom>
          <a:solidFill>
            <a:srgbClr val="E3D6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40" name="Rectangle: Rounded Corners 158">
            <a:extLst>
              <a:ext uri="{FF2B5EF4-FFF2-40B4-BE49-F238E27FC236}">
                <a16:creationId xmlns:a16="http://schemas.microsoft.com/office/drawing/2014/main" id="{EF83235D-CE86-3F2F-183E-4C40DA32AD18}"/>
              </a:ext>
            </a:extLst>
          </p:cNvPr>
          <p:cNvSpPr/>
          <p:nvPr/>
        </p:nvSpPr>
        <p:spPr>
          <a:xfrm>
            <a:off x="3396458" y="3171728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41" name="Rectangle: Rounded Corners 159">
            <a:extLst>
              <a:ext uri="{FF2B5EF4-FFF2-40B4-BE49-F238E27FC236}">
                <a16:creationId xmlns:a16="http://schemas.microsoft.com/office/drawing/2014/main" id="{D586EE40-29B2-81F0-FDFA-D05CB1160279}"/>
              </a:ext>
            </a:extLst>
          </p:cNvPr>
          <p:cNvSpPr/>
          <p:nvPr/>
        </p:nvSpPr>
        <p:spPr>
          <a:xfrm>
            <a:off x="4679631" y="3171728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42" name="Rectangle: Rounded Corners 160">
            <a:extLst>
              <a:ext uri="{FF2B5EF4-FFF2-40B4-BE49-F238E27FC236}">
                <a16:creationId xmlns:a16="http://schemas.microsoft.com/office/drawing/2014/main" id="{0D1A4609-4393-BE13-D817-72522332BD7A}"/>
              </a:ext>
            </a:extLst>
          </p:cNvPr>
          <p:cNvSpPr/>
          <p:nvPr/>
        </p:nvSpPr>
        <p:spPr>
          <a:xfrm>
            <a:off x="5933342" y="3161315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43" name="Rectangle: Rounded Corners 161">
            <a:extLst>
              <a:ext uri="{FF2B5EF4-FFF2-40B4-BE49-F238E27FC236}">
                <a16:creationId xmlns:a16="http://schemas.microsoft.com/office/drawing/2014/main" id="{528E606F-A352-B01D-3D04-79F0D2A4B86E}"/>
              </a:ext>
            </a:extLst>
          </p:cNvPr>
          <p:cNvSpPr/>
          <p:nvPr/>
        </p:nvSpPr>
        <p:spPr>
          <a:xfrm>
            <a:off x="7201684" y="3151921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344" name="Straight Connector 10343">
            <a:extLst>
              <a:ext uri="{FF2B5EF4-FFF2-40B4-BE49-F238E27FC236}">
                <a16:creationId xmlns:a16="http://schemas.microsoft.com/office/drawing/2014/main" id="{54E75B56-01BB-FFAA-097B-2D5DD923D6F8}"/>
              </a:ext>
            </a:extLst>
          </p:cNvPr>
          <p:cNvCxnSpPr/>
          <p:nvPr/>
        </p:nvCxnSpPr>
        <p:spPr>
          <a:xfrm>
            <a:off x="6904244" y="3644291"/>
            <a:ext cx="40448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5" name="Straight Connector 10344">
            <a:extLst>
              <a:ext uri="{FF2B5EF4-FFF2-40B4-BE49-F238E27FC236}">
                <a16:creationId xmlns:a16="http://schemas.microsoft.com/office/drawing/2014/main" id="{B83AAE37-9B54-A1AC-EE39-2BDDDD539C89}"/>
              </a:ext>
            </a:extLst>
          </p:cNvPr>
          <p:cNvCxnSpPr>
            <a:cxnSpLocks/>
          </p:cNvCxnSpPr>
          <p:nvPr/>
        </p:nvCxnSpPr>
        <p:spPr>
          <a:xfrm>
            <a:off x="7690686" y="2857559"/>
            <a:ext cx="0" cy="51904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6" name="Straight Connector 10345">
            <a:extLst>
              <a:ext uri="{FF2B5EF4-FFF2-40B4-BE49-F238E27FC236}">
                <a16:creationId xmlns:a16="http://schemas.microsoft.com/office/drawing/2014/main" id="{F1C908A6-EDF2-DEA0-6E40-B6761D8772D0}"/>
              </a:ext>
            </a:extLst>
          </p:cNvPr>
          <p:cNvCxnSpPr/>
          <p:nvPr/>
        </p:nvCxnSpPr>
        <p:spPr>
          <a:xfrm>
            <a:off x="6904244" y="2381548"/>
            <a:ext cx="40448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47" name="Rectangle: Rounded Corners 9">
            <a:extLst>
              <a:ext uri="{FF2B5EF4-FFF2-40B4-BE49-F238E27FC236}">
                <a16:creationId xmlns:a16="http://schemas.microsoft.com/office/drawing/2014/main" id="{AF119EC1-9690-12F0-F146-EC5428436860}"/>
              </a:ext>
            </a:extLst>
          </p:cNvPr>
          <p:cNvSpPr/>
          <p:nvPr/>
        </p:nvSpPr>
        <p:spPr>
          <a:xfrm>
            <a:off x="7201685" y="1885257"/>
            <a:ext cx="976261" cy="972302"/>
          </a:xfrm>
          <a:prstGeom prst="roundRect">
            <a:avLst/>
          </a:prstGeom>
          <a:solidFill>
            <a:srgbClr val="E3D6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348" name="Straight Connector 10347">
            <a:extLst>
              <a:ext uri="{FF2B5EF4-FFF2-40B4-BE49-F238E27FC236}">
                <a16:creationId xmlns:a16="http://schemas.microsoft.com/office/drawing/2014/main" id="{649599AE-906D-F12B-145A-A1FE7C1C7555}"/>
              </a:ext>
            </a:extLst>
          </p:cNvPr>
          <p:cNvCxnSpPr>
            <a:cxnSpLocks/>
          </p:cNvCxnSpPr>
          <p:nvPr/>
        </p:nvCxnSpPr>
        <p:spPr>
          <a:xfrm>
            <a:off x="6424265" y="2877839"/>
            <a:ext cx="0" cy="51904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9" name="Straight Connector 10348">
            <a:extLst>
              <a:ext uri="{FF2B5EF4-FFF2-40B4-BE49-F238E27FC236}">
                <a16:creationId xmlns:a16="http://schemas.microsoft.com/office/drawing/2014/main" id="{6DC8DA58-1A1B-0A91-4A4E-C3E7E9C22674}"/>
              </a:ext>
            </a:extLst>
          </p:cNvPr>
          <p:cNvCxnSpPr/>
          <p:nvPr/>
        </p:nvCxnSpPr>
        <p:spPr>
          <a:xfrm>
            <a:off x="5640131" y="3654431"/>
            <a:ext cx="40448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0" name="Straight Connector 10349">
            <a:extLst>
              <a:ext uri="{FF2B5EF4-FFF2-40B4-BE49-F238E27FC236}">
                <a16:creationId xmlns:a16="http://schemas.microsoft.com/office/drawing/2014/main" id="{FF87F02B-54AE-A364-DB77-026B61E6EAD4}"/>
              </a:ext>
            </a:extLst>
          </p:cNvPr>
          <p:cNvCxnSpPr/>
          <p:nvPr/>
        </p:nvCxnSpPr>
        <p:spPr>
          <a:xfrm>
            <a:off x="4376018" y="3654431"/>
            <a:ext cx="40448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1" name="Straight Connector 10350">
            <a:extLst>
              <a:ext uri="{FF2B5EF4-FFF2-40B4-BE49-F238E27FC236}">
                <a16:creationId xmlns:a16="http://schemas.microsoft.com/office/drawing/2014/main" id="{226FE75D-D428-8A56-739A-80988128D63A}"/>
              </a:ext>
            </a:extLst>
          </p:cNvPr>
          <p:cNvCxnSpPr>
            <a:cxnSpLocks/>
            <a:stCxn id="10354" idx="3"/>
            <a:endCxn id="10355" idx="1"/>
          </p:cNvCxnSpPr>
          <p:nvPr/>
        </p:nvCxnSpPr>
        <p:spPr>
          <a:xfrm>
            <a:off x="4376018" y="2391688"/>
            <a:ext cx="2878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2" name="Straight Connector 10351">
            <a:extLst>
              <a:ext uri="{FF2B5EF4-FFF2-40B4-BE49-F238E27FC236}">
                <a16:creationId xmlns:a16="http://schemas.microsoft.com/office/drawing/2014/main" id="{20E3108D-3788-7E70-0382-46C169585638}"/>
              </a:ext>
            </a:extLst>
          </p:cNvPr>
          <p:cNvCxnSpPr/>
          <p:nvPr/>
        </p:nvCxnSpPr>
        <p:spPr>
          <a:xfrm>
            <a:off x="5640131" y="2391688"/>
            <a:ext cx="40448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3" name="Straight Connector 10352">
            <a:extLst>
              <a:ext uri="{FF2B5EF4-FFF2-40B4-BE49-F238E27FC236}">
                <a16:creationId xmlns:a16="http://schemas.microsoft.com/office/drawing/2014/main" id="{E1C59995-8C9B-E267-4918-C18F723D5B16}"/>
              </a:ext>
            </a:extLst>
          </p:cNvPr>
          <p:cNvCxnSpPr>
            <a:cxnSpLocks/>
            <a:stCxn id="10354" idx="2"/>
            <a:endCxn id="10339" idx="0"/>
          </p:cNvCxnSpPr>
          <p:nvPr/>
        </p:nvCxnSpPr>
        <p:spPr>
          <a:xfrm>
            <a:off x="3887888" y="2877839"/>
            <a:ext cx="0" cy="29044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4" name="Rectangle: Rounded Corners 3">
            <a:extLst>
              <a:ext uri="{FF2B5EF4-FFF2-40B4-BE49-F238E27FC236}">
                <a16:creationId xmlns:a16="http://schemas.microsoft.com/office/drawing/2014/main" id="{F54DA88A-83A1-8ABE-9932-D4B8DF2FB0C6}"/>
              </a:ext>
            </a:extLst>
          </p:cNvPr>
          <p:cNvSpPr/>
          <p:nvPr/>
        </p:nvSpPr>
        <p:spPr>
          <a:xfrm>
            <a:off x="3399757" y="1905537"/>
            <a:ext cx="976261" cy="972302"/>
          </a:xfrm>
          <a:prstGeom prst="roundRect">
            <a:avLst/>
          </a:prstGeom>
          <a:solidFill>
            <a:srgbClr val="E3D6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55" name="Rectangle: Rounded Corners 4">
            <a:extLst>
              <a:ext uri="{FF2B5EF4-FFF2-40B4-BE49-F238E27FC236}">
                <a16:creationId xmlns:a16="http://schemas.microsoft.com/office/drawing/2014/main" id="{D69077CA-0CF8-CEBE-4419-E34C898905BE}"/>
              </a:ext>
            </a:extLst>
          </p:cNvPr>
          <p:cNvSpPr/>
          <p:nvPr/>
        </p:nvSpPr>
        <p:spPr>
          <a:xfrm>
            <a:off x="4663870" y="1905537"/>
            <a:ext cx="976261" cy="972302"/>
          </a:xfrm>
          <a:prstGeom prst="roundRect">
            <a:avLst/>
          </a:prstGeom>
          <a:solidFill>
            <a:srgbClr val="E3D6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56" name="Rectangle: Rounded Corners 8">
            <a:extLst>
              <a:ext uri="{FF2B5EF4-FFF2-40B4-BE49-F238E27FC236}">
                <a16:creationId xmlns:a16="http://schemas.microsoft.com/office/drawing/2014/main" id="{33B6D256-0D0C-061D-F556-1C72257141E8}"/>
              </a:ext>
            </a:extLst>
          </p:cNvPr>
          <p:cNvSpPr/>
          <p:nvPr/>
        </p:nvSpPr>
        <p:spPr>
          <a:xfrm>
            <a:off x="5927983" y="1895397"/>
            <a:ext cx="976261" cy="972302"/>
          </a:xfrm>
          <a:prstGeom prst="roundRect">
            <a:avLst/>
          </a:prstGeom>
          <a:solidFill>
            <a:srgbClr val="E3D6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357" name="Group 10356">
            <a:extLst>
              <a:ext uri="{FF2B5EF4-FFF2-40B4-BE49-F238E27FC236}">
                <a16:creationId xmlns:a16="http://schemas.microsoft.com/office/drawing/2014/main" id="{B9CE572F-6F44-E318-49AF-1463EBF27BBE}"/>
              </a:ext>
            </a:extLst>
          </p:cNvPr>
          <p:cNvGrpSpPr/>
          <p:nvPr/>
        </p:nvGrpSpPr>
        <p:grpSpPr>
          <a:xfrm>
            <a:off x="3395728" y="1952492"/>
            <a:ext cx="1007135" cy="848078"/>
            <a:chOff x="9795257" y="4794006"/>
            <a:chExt cx="1007135" cy="848078"/>
          </a:xfrm>
        </p:grpSpPr>
        <p:grpSp>
          <p:nvGrpSpPr>
            <p:cNvPr id="10358" name="Group 10357">
              <a:extLst>
                <a:ext uri="{FF2B5EF4-FFF2-40B4-BE49-F238E27FC236}">
                  <a16:creationId xmlns:a16="http://schemas.microsoft.com/office/drawing/2014/main" id="{B29C1E6F-B409-1F22-26CE-0EF429EABE73}"/>
                </a:ext>
              </a:extLst>
            </p:cNvPr>
            <p:cNvGrpSpPr/>
            <p:nvPr/>
          </p:nvGrpSpPr>
          <p:grpSpPr>
            <a:xfrm>
              <a:off x="9795667" y="4802570"/>
              <a:ext cx="491334" cy="307777"/>
              <a:chOff x="9795667" y="3837884"/>
              <a:chExt cx="491334" cy="307777"/>
            </a:xfrm>
          </p:grpSpPr>
          <p:sp>
            <p:nvSpPr>
              <p:cNvPr id="10242" name="Rectangle 10241">
                <a:extLst>
                  <a:ext uri="{FF2B5EF4-FFF2-40B4-BE49-F238E27FC236}">
                    <a16:creationId xmlns:a16="http://schemas.microsoft.com/office/drawing/2014/main" id="{9A5A3D3A-5D49-3A56-5979-E506C2DAC7B5}"/>
                  </a:ext>
                </a:extLst>
              </p:cNvPr>
              <p:cNvSpPr/>
              <p:nvPr/>
            </p:nvSpPr>
            <p:spPr>
              <a:xfrm>
                <a:off x="9861805" y="3863574"/>
                <a:ext cx="329945" cy="2663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44" name="TextBox 10243">
                <a:extLst>
                  <a:ext uri="{FF2B5EF4-FFF2-40B4-BE49-F238E27FC236}">
                    <a16:creationId xmlns:a16="http://schemas.microsoft.com/office/drawing/2014/main" id="{ED28C9DE-68A3-1234-2FC3-E901D29047B1}"/>
                  </a:ext>
                </a:extLst>
              </p:cNvPr>
              <p:cNvSpPr txBox="1"/>
              <p:nvPr/>
            </p:nvSpPr>
            <p:spPr>
              <a:xfrm>
                <a:off x="9795667" y="3837884"/>
                <a:ext cx="491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DM</a:t>
                </a:r>
              </a:p>
            </p:txBody>
          </p:sp>
        </p:grpSp>
        <p:sp>
          <p:nvSpPr>
            <p:cNvPr id="10359" name="Rectangle 10358">
              <a:extLst>
                <a:ext uri="{FF2B5EF4-FFF2-40B4-BE49-F238E27FC236}">
                  <a16:creationId xmlns:a16="http://schemas.microsoft.com/office/drawing/2014/main" id="{5F7B8DB5-932F-D243-6D40-96DD8F82C42D}"/>
                </a:ext>
              </a:extLst>
            </p:cNvPr>
            <p:cNvSpPr/>
            <p:nvPr/>
          </p:nvSpPr>
          <p:spPr>
            <a:xfrm>
              <a:off x="10418992" y="5097781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60" name="TextBox 10359">
              <a:extLst>
                <a:ext uri="{FF2B5EF4-FFF2-40B4-BE49-F238E27FC236}">
                  <a16:creationId xmlns:a16="http://schemas.microsoft.com/office/drawing/2014/main" id="{A9585F01-89A0-F263-61CA-37545F43129C}"/>
                </a:ext>
              </a:extLst>
            </p:cNvPr>
            <p:cNvSpPr txBox="1"/>
            <p:nvPr/>
          </p:nvSpPr>
          <p:spPr>
            <a:xfrm>
              <a:off x="10414053" y="5060501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361" name="Rectangle 10360">
              <a:extLst>
                <a:ext uri="{FF2B5EF4-FFF2-40B4-BE49-F238E27FC236}">
                  <a16:creationId xmlns:a16="http://schemas.microsoft.com/office/drawing/2014/main" id="{BDA9E721-13E3-2B72-1909-BC300261C0B1}"/>
                </a:ext>
              </a:extLst>
            </p:cNvPr>
            <p:cNvSpPr/>
            <p:nvPr/>
          </p:nvSpPr>
          <p:spPr>
            <a:xfrm>
              <a:off x="9861806" y="5097781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62" name="TextBox 10361">
              <a:extLst>
                <a:ext uri="{FF2B5EF4-FFF2-40B4-BE49-F238E27FC236}">
                  <a16:creationId xmlns:a16="http://schemas.microsoft.com/office/drawing/2014/main" id="{B07D4756-C0B3-7C99-5101-364E868165BB}"/>
                </a:ext>
              </a:extLst>
            </p:cNvPr>
            <p:cNvSpPr txBox="1"/>
            <p:nvPr/>
          </p:nvSpPr>
          <p:spPr>
            <a:xfrm>
              <a:off x="9865463" y="5069575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grpSp>
          <p:nvGrpSpPr>
            <p:cNvPr id="10363" name="Group 10362">
              <a:extLst>
                <a:ext uri="{FF2B5EF4-FFF2-40B4-BE49-F238E27FC236}">
                  <a16:creationId xmlns:a16="http://schemas.microsoft.com/office/drawing/2014/main" id="{9820F2F2-24C5-BC99-DE64-F98336828608}"/>
                </a:ext>
              </a:extLst>
            </p:cNvPr>
            <p:cNvGrpSpPr/>
            <p:nvPr/>
          </p:nvGrpSpPr>
          <p:grpSpPr>
            <a:xfrm>
              <a:off x="9795257" y="5334307"/>
              <a:ext cx="1007135" cy="307777"/>
              <a:chOff x="9795257" y="4369621"/>
              <a:chExt cx="1007135" cy="307777"/>
            </a:xfrm>
          </p:grpSpPr>
          <p:sp>
            <p:nvSpPr>
              <p:cNvPr id="10366" name="Rectangle 10365">
                <a:extLst>
                  <a:ext uri="{FF2B5EF4-FFF2-40B4-BE49-F238E27FC236}">
                    <a16:creationId xmlns:a16="http://schemas.microsoft.com/office/drawing/2014/main" id="{6A3593E3-4646-7C58-DFE0-39FD0B2606B7}"/>
                  </a:ext>
                </a:extLst>
              </p:cNvPr>
              <p:cNvSpPr/>
              <p:nvPr/>
            </p:nvSpPr>
            <p:spPr>
              <a:xfrm>
                <a:off x="9862890" y="4400249"/>
                <a:ext cx="866757" cy="26715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67" name="TextBox 10366">
                <a:extLst>
                  <a:ext uri="{FF2B5EF4-FFF2-40B4-BE49-F238E27FC236}">
                    <a16:creationId xmlns:a16="http://schemas.microsoft.com/office/drawing/2014/main" id="{17D52D47-0D7B-6E20-0282-35CB0123A51F}"/>
                  </a:ext>
                </a:extLst>
              </p:cNvPr>
              <p:cNvSpPr txBox="1"/>
              <p:nvPr/>
            </p:nvSpPr>
            <p:spPr>
              <a:xfrm>
                <a:off x="9795257" y="4369621"/>
                <a:ext cx="1007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Instr</a:t>
                </a: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Mem</a:t>
                </a:r>
              </a:p>
            </p:txBody>
          </p:sp>
        </p:grpSp>
        <p:sp>
          <p:nvSpPr>
            <p:cNvPr id="10364" name="Rectangle 10363">
              <a:extLst>
                <a:ext uri="{FF2B5EF4-FFF2-40B4-BE49-F238E27FC236}">
                  <a16:creationId xmlns:a16="http://schemas.microsoft.com/office/drawing/2014/main" id="{3FEAA26A-89C4-B385-6E3F-3025376C82FC}"/>
                </a:ext>
              </a:extLst>
            </p:cNvPr>
            <p:cNvSpPr/>
            <p:nvPr/>
          </p:nvSpPr>
          <p:spPr>
            <a:xfrm>
              <a:off x="10312400" y="4829706"/>
              <a:ext cx="417247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65" name="TextBox 10364">
              <a:extLst>
                <a:ext uri="{FF2B5EF4-FFF2-40B4-BE49-F238E27FC236}">
                  <a16:creationId xmlns:a16="http://schemas.microsoft.com/office/drawing/2014/main" id="{DEE38953-1369-0A87-560B-8A5D8643408B}"/>
                </a:ext>
              </a:extLst>
            </p:cNvPr>
            <p:cNvSpPr txBox="1"/>
            <p:nvPr/>
          </p:nvSpPr>
          <p:spPr>
            <a:xfrm>
              <a:off x="10284418" y="4794006"/>
              <a:ext cx="476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AM</a:t>
              </a:r>
            </a:p>
          </p:txBody>
        </p:sp>
      </p:grpSp>
      <p:grpSp>
        <p:nvGrpSpPr>
          <p:cNvPr id="10246" name="Group 10245">
            <a:extLst>
              <a:ext uri="{FF2B5EF4-FFF2-40B4-BE49-F238E27FC236}">
                <a16:creationId xmlns:a16="http://schemas.microsoft.com/office/drawing/2014/main" id="{6FCBB283-32EC-CCA9-1F9E-0E3AB881F4B5}"/>
              </a:ext>
            </a:extLst>
          </p:cNvPr>
          <p:cNvGrpSpPr/>
          <p:nvPr/>
        </p:nvGrpSpPr>
        <p:grpSpPr>
          <a:xfrm>
            <a:off x="4649743" y="1956424"/>
            <a:ext cx="1007135" cy="848078"/>
            <a:chOff x="9795257" y="4794006"/>
            <a:chExt cx="1007135" cy="848078"/>
          </a:xfrm>
        </p:grpSpPr>
        <p:grpSp>
          <p:nvGrpSpPr>
            <p:cNvPr id="10248" name="Group 10247">
              <a:extLst>
                <a:ext uri="{FF2B5EF4-FFF2-40B4-BE49-F238E27FC236}">
                  <a16:creationId xmlns:a16="http://schemas.microsoft.com/office/drawing/2014/main" id="{3606B95A-2E8C-6B63-5046-3F892FCAD4AF}"/>
                </a:ext>
              </a:extLst>
            </p:cNvPr>
            <p:cNvGrpSpPr/>
            <p:nvPr/>
          </p:nvGrpSpPr>
          <p:grpSpPr>
            <a:xfrm>
              <a:off x="9795667" y="4802570"/>
              <a:ext cx="491334" cy="307777"/>
              <a:chOff x="9795667" y="3837884"/>
              <a:chExt cx="491334" cy="307777"/>
            </a:xfrm>
          </p:grpSpPr>
          <p:sp>
            <p:nvSpPr>
              <p:cNvPr id="10377" name="Rectangle 10376">
                <a:extLst>
                  <a:ext uri="{FF2B5EF4-FFF2-40B4-BE49-F238E27FC236}">
                    <a16:creationId xmlns:a16="http://schemas.microsoft.com/office/drawing/2014/main" id="{A5BD5CCD-0AFC-AEA4-445E-987C2190E24D}"/>
                  </a:ext>
                </a:extLst>
              </p:cNvPr>
              <p:cNvSpPr/>
              <p:nvPr/>
            </p:nvSpPr>
            <p:spPr>
              <a:xfrm>
                <a:off x="9861805" y="3863574"/>
                <a:ext cx="329945" cy="2663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78" name="TextBox 10377">
                <a:extLst>
                  <a:ext uri="{FF2B5EF4-FFF2-40B4-BE49-F238E27FC236}">
                    <a16:creationId xmlns:a16="http://schemas.microsoft.com/office/drawing/2014/main" id="{459A5563-E655-EDB4-7F82-43363D9AC820}"/>
                  </a:ext>
                </a:extLst>
              </p:cNvPr>
              <p:cNvSpPr txBox="1"/>
              <p:nvPr/>
            </p:nvSpPr>
            <p:spPr>
              <a:xfrm>
                <a:off x="9795667" y="3837884"/>
                <a:ext cx="491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DM</a:t>
                </a:r>
              </a:p>
            </p:txBody>
          </p:sp>
        </p:grpSp>
        <p:sp>
          <p:nvSpPr>
            <p:cNvPr id="10368" name="Rectangle 10367">
              <a:extLst>
                <a:ext uri="{FF2B5EF4-FFF2-40B4-BE49-F238E27FC236}">
                  <a16:creationId xmlns:a16="http://schemas.microsoft.com/office/drawing/2014/main" id="{FAD39D74-42AC-110C-B64D-F1097CFEE4FF}"/>
                </a:ext>
              </a:extLst>
            </p:cNvPr>
            <p:cNvSpPr/>
            <p:nvPr/>
          </p:nvSpPr>
          <p:spPr>
            <a:xfrm>
              <a:off x="10418992" y="5097781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69" name="TextBox 10368">
              <a:extLst>
                <a:ext uri="{FF2B5EF4-FFF2-40B4-BE49-F238E27FC236}">
                  <a16:creationId xmlns:a16="http://schemas.microsoft.com/office/drawing/2014/main" id="{75965A3F-81D2-B151-ED89-06F9EB0F7C98}"/>
                </a:ext>
              </a:extLst>
            </p:cNvPr>
            <p:cNvSpPr txBox="1"/>
            <p:nvPr/>
          </p:nvSpPr>
          <p:spPr>
            <a:xfrm>
              <a:off x="10414053" y="5060501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370" name="Rectangle 10369">
              <a:extLst>
                <a:ext uri="{FF2B5EF4-FFF2-40B4-BE49-F238E27FC236}">
                  <a16:creationId xmlns:a16="http://schemas.microsoft.com/office/drawing/2014/main" id="{8A0C35AB-E308-14C7-D9B4-C6A1A4E80AF7}"/>
                </a:ext>
              </a:extLst>
            </p:cNvPr>
            <p:cNvSpPr/>
            <p:nvPr/>
          </p:nvSpPr>
          <p:spPr>
            <a:xfrm>
              <a:off x="9861806" y="5097781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71" name="TextBox 10370">
              <a:extLst>
                <a:ext uri="{FF2B5EF4-FFF2-40B4-BE49-F238E27FC236}">
                  <a16:creationId xmlns:a16="http://schemas.microsoft.com/office/drawing/2014/main" id="{75294280-8BB8-AAFD-AF89-14345429CD64}"/>
                </a:ext>
              </a:extLst>
            </p:cNvPr>
            <p:cNvSpPr txBox="1"/>
            <p:nvPr/>
          </p:nvSpPr>
          <p:spPr>
            <a:xfrm>
              <a:off x="9865463" y="5069575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grpSp>
          <p:nvGrpSpPr>
            <p:cNvPr id="10372" name="Group 10371">
              <a:extLst>
                <a:ext uri="{FF2B5EF4-FFF2-40B4-BE49-F238E27FC236}">
                  <a16:creationId xmlns:a16="http://schemas.microsoft.com/office/drawing/2014/main" id="{975E2C58-4024-6ECB-3FD1-021A6AC9DC19}"/>
                </a:ext>
              </a:extLst>
            </p:cNvPr>
            <p:cNvGrpSpPr/>
            <p:nvPr/>
          </p:nvGrpSpPr>
          <p:grpSpPr>
            <a:xfrm>
              <a:off x="9795257" y="5334307"/>
              <a:ext cx="1007135" cy="307777"/>
              <a:chOff x="9795257" y="4369621"/>
              <a:chExt cx="1007135" cy="307777"/>
            </a:xfrm>
          </p:grpSpPr>
          <p:sp>
            <p:nvSpPr>
              <p:cNvPr id="10375" name="Rectangle 10374">
                <a:extLst>
                  <a:ext uri="{FF2B5EF4-FFF2-40B4-BE49-F238E27FC236}">
                    <a16:creationId xmlns:a16="http://schemas.microsoft.com/office/drawing/2014/main" id="{7CBF4CAB-F9BC-2A9C-FBDD-27208279B233}"/>
                  </a:ext>
                </a:extLst>
              </p:cNvPr>
              <p:cNvSpPr/>
              <p:nvPr/>
            </p:nvSpPr>
            <p:spPr>
              <a:xfrm>
                <a:off x="9862890" y="4400249"/>
                <a:ext cx="866757" cy="26715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76" name="TextBox 10375">
                <a:extLst>
                  <a:ext uri="{FF2B5EF4-FFF2-40B4-BE49-F238E27FC236}">
                    <a16:creationId xmlns:a16="http://schemas.microsoft.com/office/drawing/2014/main" id="{19122C28-BDBD-9734-F2EE-0BF34E2D54EA}"/>
                  </a:ext>
                </a:extLst>
              </p:cNvPr>
              <p:cNvSpPr txBox="1"/>
              <p:nvPr/>
            </p:nvSpPr>
            <p:spPr>
              <a:xfrm>
                <a:off x="9795257" y="4369621"/>
                <a:ext cx="1007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Instr</a:t>
                </a: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Mem</a:t>
                </a:r>
              </a:p>
            </p:txBody>
          </p:sp>
        </p:grpSp>
        <p:sp>
          <p:nvSpPr>
            <p:cNvPr id="10373" name="Rectangle 10372">
              <a:extLst>
                <a:ext uri="{FF2B5EF4-FFF2-40B4-BE49-F238E27FC236}">
                  <a16:creationId xmlns:a16="http://schemas.microsoft.com/office/drawing/2014/main" id="{496D65D0-67D3-B1CF-457C-7D0C10517CCF}"/>
                </a:ext>
              </a:extLst>
            </p:cNvPr>
            <p:cNvSpPr/>
            <p:nvPr/>
          </p:nvSpPr>
          <p:spPr>
            <a:xfrm>
              <a:off x="10312400" y="4829706"/>
              <a:ext cx="417247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74" name="TextBox 10373">
              <a:extLst>
                <a:ext uri="{FF2B5EF4-FFF2-40B4-BE49-F238E27FC236}">
                  <a16:creationId xmlns:a16="http://schemas.microsoft.com/office/drawing/2014/main" id="{5952D96C-C724-937F-EA43-852735733783}"/>
                </a:ext>
              </a:extLst>
            </p:cNvPr>
            <p:cNvSpPr txBox="1"/>
            <p:nvPr/>
          </p:nvSpPr>
          <p:spPr>
            <a:xfrm>
              <a:off x="10284418" y="4794006"/>
              <a:ext cx="476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AM</a:t>
              </a:r>
            </a:p>
          </p:txBody>
        </p:sp>
      </p:grpSp>
      <p:grpSp>
        <p:nvGrpSpPr>
          <p:cNvPr id="10379" name="Group 10378">
            <a:extLst>
              <a:ext uri="{FF2B5EF4-FFF2-40B4-BE49-F238E27FC236}">
                <a16:creationId xmlns:a16="http://schemas.microsoft.com/office/drawing/2014/main" id="{520316CD-DC6F-8CE7-7DD4-EF0E137E7825}"/>
              </a:ext>
            </a:extLst>
          </p:cNvPr>
          <p:cNvGrpSpPr/>
          <p:nvPr/>
        </p:nvGrpSpPr>
        <p:grpSpPr>
          <a:xfrm>
            <a:off x="5923006" y="1947370"/>
            <a:ext cx="1007135" cy="848078"/>
            <a:chOff x="9795257" y="4794006"/>
            <a:chExt cx="1007135" cy="848078"/>
          </a:xfrm>
        </p:grpSpPr>
        <p:grpSp>
          <p:nvGrpSpPr>
            <p:cNvPr id="10380" name="Group 10379">
              <a:extLst>
                <a:ext uri="{FF2B5EF4-FFF2-40B4-BE49-F238E27FC236}">
                  <a16:creationId xmlns:a16="http://schemas.microsoft.com/office/drawing/2014/main" id="{BFCE263A-C6EE-78BF-8447-1545E03CB4B4}"/>
                </a:ext>
              </a:extLst>
            </p:cNvPr>
            <p:cNvGrpSpPr/>
            <p:nvPr/>
          </p:nvGrpSpPr>
          <p:grpSpPr>
            <a:xfrm>
              <a:off x="9795667" y="4802570"/>
              <a:ext cx="491334" cy="307777"/>
              <a:chOff x="9795667" y="3837884"/>
              <a:chExt cx="491334" cy="307777"/>
            </a:xfrm>
          </p:grpSpPr>
          <p:sp>
            <p:nvSpPr>
              <p:cNvPr id="10390" name="Rectangle 10389">
                <a:extLst>
                  <a:ext uri="{FF2B5EF4-FFF2-40B4-BE49-F238E27FC236}">
                    <a16:creationId xmlns:a16="http://schemas.microsoft.com/office/drawing/2014/main" id="{3EC1F5F8-B0D5-CA9A-9855-B5AE4F8F605B}"/>
                  </a:ext>
                </a:extLst>
              </p:cNvPr>
              <p:cNvSpPr/>
              <p:nvPr/>
            </p:nvSpPr>
            <p:spPr>
              <a:xfrm>
                <a:off x="9861805" y="3863574"/>
                <a:ext cx="329945" cy="2663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91" name="TextBox 10390">
                <a:extLst>
                  <a:ext uri="{FF2B5EF4-FFF2-40B4-BE49-F238E27FC236}">
                    <a16:creationId xmlns:a16="http://schemas.microsoft.com/office/drawing/2014/main" id="{4A95C1CB-B82B-2BBF-CA6E-913ED58F2C76}"/>
                  </a:ext>
                </a:extLst>
              </p:cNvPr>
              <p:cNvSpPr txBox="1"/>
              <p:nvPr/>
            </p:nvSpPr>
            <p:spPr>
              <a:xfrm>
                <a:off x="9795667" y="3837884"/>
                <a:ext cx="491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DM</a:t>
                </a:r>
              </a:p>
            </p:txBody>
          </p:sp>
        </p:grpSp>
        <p:sp>
          <p:nvSpPr>
            <p:cNvPr id="10381" name="Rectangle 10380">
              <a:extLst>
                <a:ext uri="{FF2B5EF4-FFF2-40B4-BE49-F238E27FC236}">
                  <a16:creationId xmlns:a16="http://schemas.microsoft.com/office/drawing/2014/main" id="{39AB8738-0ADD-B93F-A149-579FFBD8A0E5}"/>
                </a:ext>
              </a:extLst>
            </p:cNvPr>
            <p:cNvSpPr/>
            <p:nvPr/>
          </p:nvSpPr>
          <p:spPr>
            <a:xfrm>
              <a:off x="10418992" y="5097781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82" name="TextBox 10381">
              <a:extLst>
                <a:ext uri="{FF2B5EF4-FFF2-40B4-BE49-F238E27FC236}">
                  <a16:creationId xmlns:a16="http://schemas.microsoft.com/office/drawing/2014/main" id="{61D44353-1610-30C9-73E2-49C20D0A5D10}"/>
                </a:ext>
              </a:extLst>
            </p:cNvPr>
            <p:cNvSpPr txBox="1"/>
            <p:nvPr/>
          </p:nvSpPr>
          <p:spPr>
            <a:xfrm>
              <a:off x="10414053" y="5060501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383" name="Rectangle 10382">
              <a:extLst>
                <a:ext uri="{FF2B5EF4-FFF2-40B4-BE49-F238E27FC236}">
                  <a16:creationId xmlns:a16="http://schemas.microsoft.com/office/drawing/2014/main" id="{A3F5190D-7405-E257-7BA8-FFCC4A8A0B21}"/>
                </a:ext>
              </a:extLst>
            </p:cNvPr>
            <p:cNvSpPr/>
            <p:nvPr/>
          </p:nvSpPr>
          <p:spPr>
            <a:xfrm>
              <a:off x="9861806" y="5097781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84" name="TextBox 10383">
              <a:extLst>
                <a:ext uri="{FF2B5EF4-FFF2-40B4-BE49-F238E27FC236}">
                  <a16:creationId xmlns:a16="http://schemas.microsoft.com/office/drawing/2014/main" id="{124ACE4E-4AF8-2C17-B352-9D424DBE4CC1}"/>
                </a:ext>
              </a:extLst>
            </p:cNvPr>
            <p:cNvSpPr txBox="1"/>
            <p:nvPr/>
          </p:nvSpPr>
          <p:spPr>
            <a:xfrm>
              <a:off x="9865463" y="5069575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grpSp>
          <p:nvGrpSpPr>
            <p:cNvPr id="10385" name="Group 10384">
              <a:extLst>
                <a:ext uri="{FF2B5EF4-FFF2-40B4-BE49-F238E27FC236}">
                  <a16:creationId xmlns:a16="http://schemas.microsoft.com/office/drawing/2014/main" id="{EF652C73-92F7-C202-9EDC-9E57B4B88F36}"/>
                </a:ext>
              </a:extLst>
            </p:cNvPr>
            <p:cNvGrpSpPr/>
            <p:nvPr/>
          </p:nvGrpSpPr>
          <p:grpSpPr>
            <a:xfrm>
              <a:off x="9795257" y="5334307"/>
              <a:ext cx="1007135" cy="307777"/>
              <a:chOff x="9795257" y="4369621"/>
              <a:chExt cx="1007135" cy="307777"/>
            </a:xfrm>
          </p:grpSpPr>
          <p:sp>
            <p:nvSpPr>
              <p:cNvPr id="10388" name="Rectangle 10387">
                <a:extLst>
                  <a:ext uri="{FF2B5EF4-FFF2-40B4-BE49-F238E27FC236}">
                    <a16:creationId xmlns:a16="http://schemas.microsoft.com/office/drawing/2014/main" id="{F4D39B3B-5CE4-0C1C-8785-770EAF965DD4}"/>
                  </a:ext>
                </a:extLst>
              </p:cNvPr>
              <p:cNvSpPr/>
              <p:nvPr/>
            </p:nvSpPr>
            <p:spPr>
              <a:xfrm>
                <a:off x="9862890" y="4400249"/>
                <a:ext cx="866757" cy="26715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89" name="TextBox 10388">
                <a:extLst>
                  <a:ext uri="{FF2B5EF4-FFF2-40B4-BE49-F238E27FC236}">
                    <a16:creationId xmlns:a16="http://schemas.microsoft.com/office/drawing/2014/main" id="{C8A86CEA-1AD6-6F3F-FBD7-A64D0B4E0658}"/>
                  </a:ext>
                </a:extLst>
              </p:cNvPr>
              <p:cNvSpPr txBox="1"/>
              <p:nvPr/>
            </p:nvSpPr>
            <p:spPr>
              <a:xfrm>
                <a:off x="9795257" y="4369621"/>
                <a:ext cx="1007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Instr</a:t>
                </a: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Mem</a:t>
                </a:r>
              </a:p>
            </p:txBody>
          </p:sp>
        </p:grpSp>
        <p:sp>
          <p:nvSpPr>
            <p:cNvPr id="10386" name="Rectangle 10385">
              <a:extLst>
                <a:ext uri="{FF2B5EF4-FFF2-40B4-BE49-F238E27FC236}">
                  <a16:creationId xmlns:a16="http://schemas.microsoft.com/office/drawing/2014/main" id="{AA5FEB10-EF5A-6CBD-A1EC-93251328FB2B}"/>
                </a:ext>
              </a:extLst>
            </p:cNvPr>
            <p:cNvSpPr/>
            <p:nvPr/>
          </p:nvSpPr>
          <p:spPr>
            <a:xfrm>
              <a:off x="10312400" y="4829706"/>
              <a:ext cx="417247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87" name="TextBox 10386">
              <a:extLst>
                <a:ext uri="{FF2B5EF4-FFF2-40B4-BE49-F238E27FC236}">
                  <a16:creationId xmlns:a16="http://schemas.microsoft.com/office/drawing/2014/main" id="{8F1972DC-9BE3-DF5E-954F-601FCAC00490}"/>
                </a:ext>
              </a:extLst>
            </p:cNvPr>
            <p:cNvSpPr txBox="1"/>
            <p:nvPr/>
          </p:nvSpPr>
          <p:spPr>
            <a:xfrm>
              <a:off x="10284418" y="4794006"/>
              <a:ext cx="476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AM</a:t>
              </a:r>
            </a:p>
          </p:txBody>
        </p:sp>
      </p:grpSp>
      <p:grpSp>
        <p:nvGrpSpPr>
          <p:cNvPr id="10392" name="Group 10391">
            <a:extLst>
              <a:ext uri="{FF2B5EF4-FFF2-40B4-BE49-F238E27FC236}">
                <a16:creationId xmlns:a16="http://schemas.microsoft.com/office/drawing/2014/main" id="{0DCA636F-86D7-31F9-8DF7-2EC90B6BE9DB}"/>
              </a:ext>
            </a:extLst>
          </p:cNvPr>
          <p:cNvGrpSpPr/>
          <p:nvPr/>
        </p:nvGrpSpPr>
        <p:grpSpPr>
          <a:xfrm>
            <a:off x="7186247" y="1947369"/>
            <a:ext cx="1007135" cy="848078"/>
            <a:chOff x="9795257" y="4794006"/>
            <a:chExt cx="1007135" cy="848078"/>
          </a:xfrm>
        </p:grpSpPr>
        <p:grpSp>
          <p:nvGrpSpPr>
            <p:cNvPr id="10393" name="Group 10392">
              <a:extLst>
                <a:ext uri="{FF2B5EF4-FFF2-40B4-BE49-F238E27FC236}">
                  <a16:creationId xmlns:a16="http://schemas.microsoft.com/office/drawing/2014/main" id="{964BC2DE-4531-27E8-2B0F-778F52FD1A12}"/>
                </a:ext>
              </a:extLst>
            </p:cNvPr>
            <p:cNvGrpSpPr/>
            <p:nvPr/>
          </p:nvGrpSpPr>
          <p:grpSpPr>
            <a:xfrm>
              <a:off x="9795667" y="4802570"/>
              <a:ext cx="491334" cy="307777"/>
              <a:chOff x="9795667" y="3837884"/>
              <a:chExt cx="491334" cy="307777"/>
            </a:xfrm>
          </p:grpSpPr>
          <p:sp>
            <p:nvSpPr>
              <p:cNvPr id="10403" name="Rectangle 10402">
                <a:extLst>
                  <a:ext uri="{FF2B5EF4-FFF2-40B4-BE49-F238E27FC236}">
                    <a16:creationId xmlns:a16="http://schemas.microsoft.com/office/drawing/2014/main" id="{CEC2BA53-99F3-4BD0-2E32-588B661E9119}"/>
                  </a:ext>
                </a:extLst>
              </p:cNvPr>
              <p:cNvSpPr/>
              <p:nvPr/>
            </p:nvSpPr>
            <p:spPr>
              <a:xfrm>
                <a:off x="9861805" y="3863574"/>
                <a:ext cx="329945" cy="2663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04" name="TextBox 10403">
                <a:extLst>
                  <a:ext uri="{FF2B5EF4-FFF2-40B4-BE49-F238E27FC236}">
                    <a16:creationId xmlns:a16="http://schemas.microsoft.com/office/drawing/2014/main" id="{FCBB50F6-3252-A32A-615E-9978B3B4427B}"/>
                  </a:ext>
                </a:extLst>
              </p:cNvPr>
              <p:cNvSpPr txBox="1"/>
              <p:nvPr/>
            </p:nvSpPr>
            <p:spPr>
              <a:xfrm>
                <a:off x="9795667" y="3837884"/>
                <a:ext cx="491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DM</a:t>
                </a:r>
              </a:p>
            </p:txBody>
          </p:sp>
        </p:grpSp>
        <p:sp>
          <p:nvSpPr>
            <p:cNvPr id="10394" name="Rectangle 10393">
              <a:extLst>
                <a:ext uri="{FF2B5EF4-FFF2-40B4-BE49-F238E27FC236}">
                  <a16:creationId xmlns:a16="http://schemas.microsoft.com/office/drawing/2014/main" id="{5120C483-E427-F026-39A8-DD8964A7C32E}"/>
                </a:ext>
              </a:extLst>
            </p:cNvPr>
            <p:cNvSpPr/>
            <p:nvPr/>
          </p:nvSpPr>
          <p:spPr>
            <a:xfrm>
              <a:off x="10418992" y="5097781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95" name="TextBox 10394">
              <a:extLst>
                <a:ext uri="{FF2B5EF4-FFF2-40B4-BE49-F238E27FC236}">
                  <a16:creationId xmlns:a16="http://schemas.microsoft.com/office/drawing/2014/main" id="{C4309D62-E602-7EE9-9D67-B4DC33CA3FCC}"/>
                </a:ext>
              </a:extLst>
            </p:cNvPr>
            <p:cNvSpPr txBox="1"/>
            <p:nvPr/>
          </p:nvSpPr>
          <p:spPr>
            <a:xfrm>
              <a:off x="10414053" y="5060501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396" name="Rectangle 10395">
              <a:extLst>
                <a:ext uri="{FF2B5EF4-FFF2-40B4-BE49-F238E27FC236}">
                  <a16:creationId xmlns:a16="http://schemas.microsoft.com/office/drawing/2014/main" id="{12C09539-FA7C-7CCC-25B6-0493FA25A38A}"/>
                </a:ext>
              </a:extLst>
            </p:cNvPr>
            <p:cNvSpPr/>
            <p:nvPr/>
          </p:nvSpPr>
          <p:spPr>
            <a:xfrm>
              <a:off x="9861806" y="5097781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97" name="TextBox 10396">
              <a:extLst>
                <a:ext uri="{FF2B5EF4-FFF2-40B4-BE49-F238E27FC236}">
                  <a16:creationId xmlns:a16="http://schemas.microsoft.com/office/drawing/2014/main" id="{CB1E8E58-16CB-920E-D86E-B65607AD7C86}"/>
                </a:ext>
              </a:extLst>
            </p:cNvPr>
            <p:cNvSpPr txBox="1"/>
            <p:nvPr/>
          </p:nvSpPr>
          <p:spPr>
            <a:xfrm>
              <a:off x="9865463" y="5069575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grpSp>
          <p:nvGrpSpPr>
            <p:cNvPr id="10398" name="Group 10397">
              <a:extLst>
                <a:ext uri="{FF2B5EF4-FFF2-40B4-BE49-F238E27FC236}">
                  <a16:creationId xmlns:a16="http://schemas.microsoft.com/office/drawing/2014/main" id="{D68037F6-BEBF-7024-0003-1C610373AB16}"/>
                </a:ext>
              </a:extLst>
            </p:cNvPr>
            <p:cNvGrpSpPr/>
            <p:nvPr/>
          </p:nvGrpSpPr>
          <p:grpSpPr>
            <a:xfrm>
              <a:off x="9795257" y="5334307"/>
              <a:ext cx="1007135" cy="307777"/>
              <a:chOff x="9795257" y="4369621"/>
              <a:chExt cx="1007135" cy="307777"/>
            </a:xfrm>
          </p:grpSpPr>
          <p:sp>
            <p:nvSpPr>
              <p:cNvPr id="10401" name="Rectangle 10400">
                <a:extLst>
                  <a:ext uri="{FF2B5EF4-FFF2-40B4-BE49-F238E27FC236}">
                    <a16:creationId xmlns:a16="http://schemas.microsoft.com/office/drawing/2014/main" id="{8B1A0D92-4B5C-28C7-C2F9-128B94E9275E}"/>
                  </a:ext>
                </a:extLst>
              </p:cNvPr>
              <p:cNvSpPr/>
              <p:nvPr/>
            </p:nvSpPr>
            <p:spPr>
              <a:xfrm>
                <a:off x="9862890" y="4400249"/>
                <a:ext cx="866757" cy="26715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02" name="TextBox 10401">
                <a:extLst>
                  <a:ext uri="{FF2B5EF4-FFF2-40B4-BE49-F238E27FC236}">
                    <a16:creationId xmlns:a16="http://schemas.microsoft.com/office/drawing/2014/main" id="{08C0EC10-E682-91D2-1A01-C04C3FB08091}"/>
                  </a:ext>
                </a:extLst>
              </p:cNvPr>
              <p:cNvSpPr txBox="1"/>
              <p:nvPr/>
            </p:nvSpPr>
            <p:spPr>
              <a:xfrm>
                <a:off x="9795257" y="4369621"/>
                <a:ext cx="1007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Instr</a:t>
                </a: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Mem</a:t>
                </a:r>
              </a:p>
            </p:txBody>
          </p:sp>
        </p:grpSp>
        <p:sp>
          <p:nvSpPr>
            <p:cNvPr id="10399" name="Rectangle 10398">
              <a:extLst>
                <a:ext uri="{FF2B5EF4-FFF2-40B4-BE49-F238E27FC236}">
                  <a16:creationId xmlns:a16="http://schemas.microsoft.com/office/drawing/2014/main" id="{BE6362C2-A718-A0EF-8C22-8BECCF15D398}"/>
                </a:ext>
              </a:extLst>
            </p:cNvPr>
            <p:cNvSpPr/>
            <p:nvPr/>
          </p:nvSpPr>
          <p:spPr>
            <a:xfrm>
              <a:off x="10312400" y="4829706"/>
              <a:ext cx="417247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00" name="TextBox 10399">
              <a:extLst>
                <a:ext uri="{FF2B5EF4-FFF2-40B4-BE49-F238E27FC236}">
                  <a16:creationId xmlns:a16="http://schemas.microsoft.com/office/drawing/2014/main" id="{8FDE23A1-4BAA-F26D-4D38-BEEEED5FE836}"/>
                </a:ext>
              </a:extLst>
            </p:cNvPr>
            <p:cNvSpPr txBox="1"/>
            <p:nvPr/>
          </p:nvSpPr>
          <p:spPr>
            <a:xfrm>
              <a:off x="10284418" y="4794006"/>
              <a:ext cx="476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AM</a:t>
              </a:r>
            </a:p>
          </p:txBody>
        </p:sp>
      </p:grpSp>
      <p:grpSp>
        <p:nvGrpSpPr>
          <p:cNvPr id="10405" name="Group 10404">
            <a:extLst>
              <a:ext uri="{FF2B5EF4-FFF2-40B4-BE49-F238E27FC236}">
                <a16:creationId xmlns:a16="http://schemas.microsoft.com/office/drawing/2014/main" id="{F7E78D6D-CABA-BA22-9F8C-4853896D1549}"/>
              </a:ext>
            </a:extLst>
          </p:cNvPr>
          <p:cNvGrpSpPr/>
          <p:nvPr/>
        </p:nvGrpSpPr>
        <p:grpSpPr>
          <a:xfrm>
            <a:off x="3393419" y="3216095"/>
            <a:ext cx="1007135" cy="848078"/>
            <a:chOff x="9795257" y="4794006"/>
            <a:chExt cx="1007135" cy="848078"/>
          </a:xfrm>
        </p:grpSpPr>
        <p:grpSp>
          <p:nvGrpSpPr>
            <p:cNvPr id="10406" name="Group 10405">
              <a:extLst>
                <a:ext uri="{FF2B5EF4-FFF2-40B4-BE49-F238E27FC236}">
                  <a16:creationId xmlns:a16="http://schemas.microsoft.com/office/drawing/2014/main" id="{606A40F2-2947-A503-AC32-344D6F450086}"/>
                </a:ext>
              </a:extLst>
            </p:cNvPr>
            <p:cNvGrpSpPr/>
            <p:nvPr/>
          </p:nvGrpSpPr>
          <p:grpSpPr>
            <a:xfrm>
              <a:off x="9795667" y="4802570"/>
              <a:ext cx="491334" cy="307777"/>
              <a:chOff x="9795667" y="3837884"/>
              <a:chExt cx="491334" cy="307777"/>
            </a:xfrm>
          </p:grpSpPr>
          <p:sp>
            <p:nvSpPr>
              <p:cNvPr id="10416" name="Rectangle 10415">
                <a:extLst>
                  <a:ext uri="{FF2B5EF4-FFF2-40B4-BE49-F238E27FC236}">
                    <a16:creationId xmlns:a16="http://schemas.microsoft.com/office/drawing/2014/main" id="{33812B70-2ECA-FB08-89D0-08A19EB888D9}"/>
                  </a:ext>
                </a:extLst>
              </p:cNvPr>
              <p:cNvSpPr/>
              <p:nvPr/>
            </p:nvSpPr>
            <p:spPr>
              <a:xfrm>
                <a:off x="9861805" y="3863574"/>
                <a:ext cx="329945" cy="2663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17" name="TextBox 10416">
                <a:extLst>
                  <a:ext uri="{FF2B5EF4-FFF2-40B4-BE49-F238E27FC236}">
                    <a16:creationId xmlns:a16="http://schemas.microsoft.com/office/drawing/2014/main" id="{5078BA51-72C9-4983-5BC2-10C7D88EF743}"/>
                  </a:ext>
                </a:extLst>
              </p:cNvPr>
              <p:cNvSpPr txBox="1"/>
              <p:nvPr/>
            </p:nvSpPr>
            <p:spPr>
              <a:xfrm>
                <a:off x="9795667" y="3837884"/>
                <a:ext cx="491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DM</a:t>
                </a:r>
              </a:p>
            </p:txBody>
          </p:sp>
        </p:grpSp>
        <p:sp>
          <p:nvSpPr>
            <p:cNvPr id="10407" name="Rectangle 10406">
              <a:extLst>
                <a:ext uri="{FF2B5EF4-FFF2-40B4-BE49-F238E27FC236}">
                  <a16:creationId xmlns:a16="http://schemas.microsoft.com/office/drawing/2014/main" id="{D37DB1E0-DB5F-264A-5E2C-7D156BFB8A5B}"/>
                </a:ext>
              </a:extLst>
            </p:cNvPr>
            <p:cNvSpPr/>
            <p:nvPr/>
          </p:nvSpPr>
          <p:spPr>
            <a:xfrm>
              <a:off x="10418992" y="5097781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08" name="TextBox 10407">
              <a:extLst>
                <a:ext uri="{FF2B5EF4-FFF2-40B4-BE49-F238E27FC236}">
                  <a16:creationId xmlns:a16="http://schemas.microsoft.com/office/drawing/2014/main" id="{DEEF7D4D-BA3E-AEE0-3BF7-A99A64659EEF}"/>
                </a:ext>
              </a:extLst>
            </p:cNvPr>
            <p:cNvSpPr txBox="1"/>
            <p:nvPr/>
          </p:nvSpPr>
          <p:spPr>
            <a:xfrm>
              <a:off x="10414053" y="5060501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409" name="Rectangle 10408">
              <a:extLst>
                <a:ext uri="{FF2B5EF4-FFF2-40B4-BE49-F238E27FC236}">
                  <a16:creationId xmlns:a16="http://schemas.microsoft.com/office/drawing/2014/main" id="{DC6B7EE1-D568-7466-5E98-D19D3A94DEB1}"/>
                </a:ext>
              </a:extLst>
            </p:cNvPr>
            <p:cNvSpPr/>
            <p:nvPr/>
          </p:nvSpPr>
          <p:spPr>
            <a:xfrm>
              <a:off x="9861806" y="5097781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10" name="TextBox 10409">
              <a:extLst>
                <a:ext uri="{FF2B5EF4-FFF2-40B4-BE49-F238E27FC236}">
                  <a16:creationId xmlns:a16="http://schemas.microsoft.com/office/drawing/2014/main" id="{7C5A1529-D835-1F85-B805-FB3F14AFFF42}"/>
                </a:ext>
              </a:extLst>
            </p:cNvPr>
            <p:cNvSpPr txBox="1"/>
            <p:nvPr/>
          </p:nvSpPr>
          <p:spPr>
            <a:xfrm>
              <a:off x="9865463" y="5069575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grpSp>
          <p:nvGrpSpPr>
            <p:cNvPr id="10411" name="Group 10410">
              <a:extLst>
                <a:ext uri="{FF2B5EF4-FFF2-40B4-BE49-F238E27FC236}">
                  <a16:creationId xmlns:a16="http://schemas.microsoft.com/office/drawing/2014/main" id="{3678C513-8A39-3D12-4F75-9937364C90E8}"/>
                </a:ext>
              </a:extLst>
            </p:cNvPr>
            <p:cNvGrpSpPr/>
            <p:nvPr/>
          </p:nvGrpSpPr>
          <p:grpSpPr>
            <a:xfrm>
              <a:off x="9795257" y="5334307"/>
              <a:ext cx="1007135" cy="307777"/>
              <a:chOff x="9795257" y="4369621"/>
              <a:chExt cx="1007135" cy="307777"/>
            </a:xfrm>
          </p:grpSpPr>
          <p:sp>
            <p:nvSpPr>
              <p:cNvPr id="10414" name="Rectangle 10413">
                <a:extLst>
                  <a:ext uri="{FF2B5EF4-FFF2-40B4-BE49-F238E27FC236}">
                    <a16:creationId xmlns:a16="http://schemas.microsoft.com/office/drawing/2014/main" id="{EC192082-AC9C-F1E6-0642-767390D22351}"/>
                  </a:ext>
                </a:extLst>
              </p:cNvPr>
              <p:cNvSpPr/>
              <p:nvPr/>
            </p:nvSpPr>
            <p:spPr>
              <a:xfrm>
                <a:off x="9862890" y="4400249"/>
                <a:ext cx="866757" cy="26715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15" name="TextBox 10414">
                <a:extLst>
                  <a:ext uri="{FF2B5EF4-FFF2-40B4-BE49-F238E27FC236}">
                    <a16:creationId xmlns:a16="http://schemas.microsoft.com/office/drawing/2014/main" id="{39B7C544-4486-DC20-43D0-222F64C1C3E7}"/>
                  </a:ext>
                </a:extLst>
              </p:cNvPr>
              <p:cNvSpPr txBox="1"/>
              <p:nvPr/>
            </p:nvSpPr>
            <p:spPr>
              <a:xfrm>
                <a:off x="9795257" y="4369621"/>
                <a:ext cx="1007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Instr</a:t>
                </a: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Mem</a:t>
                </a:r>
              </a:p>
            </p:txBody>
          </p:sp>
        </p:grpSp>
        <p:sp>
          <p:nvSpPr>
            <p:cNvPr id="10412" name="Rectangle 10411">
              <a:extLst>
                <a:ext uri="{FF2B5EF4-FFF2-40B4-BE49-F238E27FC236}">
                  <a16:creationId xmlns:a16="http://schemas.microsoft.com/office/drawing/2014/main" id="{24EEBC89-25A0-978E-3587-D849EF1914B2}"/>
                </a:ext>
              </a:extLst>
            </p:cNvPr>
            <p:cNvSpPr/>
            <p:nvPr/>
          </p:nvSpPr>
          <p:spPr>
            <a:xfrm>
              <a:off x="10312400" y="4829706"/>
              <a:ext cx="417247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13" name="TextBox 10412">
              <a:extLst>
                <a:ext uri="{FF2B5EF4-FFF2-40B4-BE49-F238E27FC236}">
                  <a16:creationId xmlns:a16="http://schemas.microsoft.com/office/drawing/2014/main" id="{7D9CE593-9F7F-F1CF-FB95-7A4A9A77A67E}"/>
                </a:ext>
              </a:extLst>
            </p:cNvPr>
            <p:cNvSpPr txBox="1"/>
            <p:nvPr/>
          </p:nvSpPr>
          <p:spPr>
            <a:xfrm>
              <a:off x="10284418" y="4794006"/>
              <a:ext cx="476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AM</a:t>
              </a:r>
            </a:p>
          </p:txBody>
        </p:sp>
      </p:grpSp>
      <p:grpSp>
        <p:nvGrpSpPr>
          <p:cNvPr id="10418" name="Group 10417">
            <a:extLst>
              <a:ext uri="{FF2B5EF4-FFF2-40B4-BE49-F238E27FC236}">
                <a16:creationId xmlns:a16="http://schemas.microsoft.com/office/drawing/2014/main" id="{19D8A5BA-BFC3-8F0A-CEE7-6A5E7923A0D5}"/>
              </a:ext>
            </a:extLst>
          </p:cNvPr>
          <p:cNvGrpSpPr/>
          <p:nvPr/>
        </p:nvGrpSpPr>
        <p:grpSpPr>
          <a:xfrm>
            <a:off x="4661081" y="3227828"/>
            <a:ext cx="1007135" cy="848078"/>
            <a:chOff x="9795257" y="4794006"/>
            <a:chExt cx="1007135" cy="848078"/>
          </a:xfrm>
        </p:grpSpPr>
        <p:grpSp>
          <p:nvGrpSpPr>
            <p:cNvPr id="10419" name="Group 10418">
              <a:extLst>
                <a:ext uri="{FF2B5EF4-FFF2-40B4-BE49-F238E27FC236}">
                  <a16:creationId xmlns:a16="http://schemas.microsoft.com/office/drawing/2014/main" id="{D04E5A8D-DEBF-182B-B436-50B54E81D3E1}"/>
                </a:ext>
              </a:extLst>
            </p:cNvPr>
            <p:cNvGrpSpPr/>
            <p:nvPr/>
          </p:nvGrpSpPr>
          <p:grpSpPr>
            <a:xfrm>
              <a:off x="9795667" y="4802570"/>
              <a:ext cx="491334" cy="307777"/>
              <a:chOff x="9795667" y="3837884"/>
              <a:chExt cx="491334" cy="307777"/>
            </a:xfrm>
          </p:grpSpPr>
          <p:sp>
            <p:nvSpPr>
              <p:cNvPr id="10429" name="Rectangle 10428">
                <a:extLst>
                  <a:ext uri="{FF2B5EF4-FFF2-40B4-BE49-F238E27FC236}">
                    <a16:creationId xmlns:a16="http://schemas.microsoft.com/office/drawing/2014/main" id="{7F8B5610-E7B7-6BF8-6B70-3D81D1E1AD81}"/>
                  </a:ext>
                </a:extLst>
              </p:cNvPr>
              <p:cNvSpPr/>
              <p:nvPr/>
            </p:nvSpPr>
            <p:spPr>
              <a:xfrm>
                <a:off x="9861805" y="3863574"/>
                <a:ext cx="329945" cy="2663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30" name="TextBox 10429">
                <a:extLst>
                  <a:ext uri="{FF2B5EF4-FFF2-40B4-BE49-F238E27FC236}">
                    <a16:creationId xmlns:a16="http://schemas.microsoft.com/office/drawing/2014/main" id="{6EF37056-C1E0-5BA4-D482-EB809D94FCB8}"/>
                  </a:ext>
                </a:extLst>
              </p:cNvPr>
              <p:cNvSpPr txBox="1"/>
              <p:nvPr/>
            </p:nvSpPr>
            <p:spPr>
              <a:xfrm>
                <a:off x="9795667" y="3837884"/>
                <a:ext cx="491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DM</a:t>
                </a:r>
              </a:p>
            </p:txBody>
          </p:sp>
        </p:grpSp>
        <p:sp>
          <p:nvSpPr>
            <p:cNvPr id="10420" name="Rectangle 10419">
              <a:extLst>
                <a:ext uri="{FF2B5EF4-FFF2-40B4-BE49-F238E27FC236}">
                  <a16:creationId xmlns:a16="http://schemas.microsoft.com/office/drawing/2014/main" id="{10D6566B-659B-2AF7-35C0-0AE0ED663949}"/>
                </a:ext>
              </a:extLst>
            </p:cNvPr>
            <p:cNvSpPr/>
            <p:nvPr/>
          </p:nvSpPr>
          <p:spPr>
            <a:xfrm>
              <a:off x="10418992" y="5097781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21" name="TextBox 10420">
              <a:extLst>
                <a:ext uri="{FF2B5EF4-FFF2-40B4-BE49-F238E27FC236}">
                  <a16:creationId xmlns:a16="http://schemas.microsoft.com/office/drawing/2014/main" id="{D5B39D83-F0DE-A3E4-F1D0-95D298574023}"/>
                </a:ext>
              </a:extLst>
            </p:cNvPr>
            <p:cNvSpPr txBox="1"/>
            <p:nvPr/>
          </p:nvSpPr>
          <p:spPr>
            <a:xfrm>
              <a:off x="10414053" y="5060501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422" name="Rectangle 10421">
              <a:extLst>
                <a:ext uri="{FF2B5EF4-FFF2-40B4-BE49-F238E27FC236}">
                  <a16:creationId xmlns:a16="http://schemas.microsoft.com/office/drawing/2014/main" id="{15B8D46A-B9B4-49E5-B57C-00943ECC8C04}"/>
                </a:ext>
              </a:extLst>
            </p:cNvPr>
            <p:cNvSpPr/>
            <p:nvPr/>
          </p:nvSpPr>
          <p:spPr>
            <a:xfrm>
              <a:off x="9861806" y="5097781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23" name="TextBox 10422">
              <a:extLst>
                <a:ext uri="{FF2B5EF4-FFF2-40B4-BE49-F238E27FC236}">
                  <a16:creationId xmlns:a16="http://schemas.microsoft.com/office/drawing/2014/main" id="{08759256-CE8D-D786-59AF-B89A2C7B1A96}"/>
                </a:ext>
              </a:extLst>
            </p:cNvPr>
            <p:cNvSpPr txBox="1"/>
            <p:nvPr/>
          </p:nvSpPr>
          <p:spPr>
            <a:xfrm>
              <a:off x="9865463" y="5069575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grpSp>
          <p:nvGrpSpPr>
            <p:cNvPr id="10424" name="Group 10423">
              <a:extLst>
                <a:ext uri="{FF2B5EF4-FFF2-40B4-BE49-F238E27FC236}">
                  <a16:creationId xmlns:a16="http://schemas.microsoft.com/office/drawing/2014/main" id="{B8684434-3B49-6BC0-17B7-47CBD240C4B8}"/>
                </a:ext>
              </a:extLst>
            </p:cNvPr>
            <p:cNvGrpSpPr/>
            <p:nvPr/>
          </p:nvGrpSpPr>
          <p:grpSpPr>
            <a:xfrm>
              <a:off x="9795257" y="5334307"/>
              <a:ext cx="1007135" cy="307777"/>
              <a:chOff x="9795257" y="4369621"/>
              <a:chExt cx="1007135" cy="307777"/>
            </a:xfrm>
          </p:grpSpPr>
          <p:sp>
            <p:nvSpPr>
              <p:cNvPr id="10427" name="Rectangle 10426">
                <a:extLst>
                  <a:ext uri="{FF2B5EF4-FFF2-40B4-BE49-F238E27FC236}">
                    <a16:creationId xmlns:a16="http://schemas.microsoft.com/office/drawing/2014/main" id="{61CC866E-8FBE-0B11-BCA7-FD8DDD8C0AA4}"/>
                  </a:ext>
                </a:extLst>
              </p:cNvPr>
              <p:cNvSpPr/>
              <p:nvPr/>
            </p:nvSpPr>
            <p:spPr>
              <a:xfrm>
                <a:off x="9862890" y="4400249"/>
                <a:ext cx="866757" cy="26715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28" name="TextBox 10427">
                <a:extLst>
                  <a:ext uri="{FF2B5EF4-FFF2-40B4-BE49-F238E27FC236}">
                    <a16:creationId xmlns:a16="http://schemas.microsoft.com/office/drawing/2014/main" id="{89121FB5-6076-DCDC-6C31-881735061815}"/>
                  </a:ext>
                </a:extLst>
              </p:cNvPr>
              <p:cNvSpPr txBox="1"/>
              <p:nvPr/>
            </p:nvSpPr>
            <p:spPr>
              <a:xfrm>
                <a:off x="9795257" y="4369621"/>
                <a:ext cx="1007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Instr</a:t>
                </a: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Mem</a:t>
                </a:r>
              </a:p>
            </p:txBody>
          </p:sp>
        </p:grpSp>
        <p:sp>
          <p:nvSpPr>
            <p:cNvPr id="10425" name="Rectangle 10424">
              <a:extLst>
                <a:ext uri="{FF2B5EF4-FFF2-40B4-BE49-F238E27FC236}">
                  <a16:creationId xmlns:a16="http://schemas.microsoft.com/office/drawing/2014/main" id="{00E756CD-097F-CA88-3580-111844E445AF}"/>
                </a:ext>
              </a:extLst>
            </p:cNvPr>
            <p:cNvSpPr/>
            <p:nvPr/>
          </p:nvSpPr>
          <p:spPr>
            <a:xfrm>
              <a:off x="10312400" y="4829706"/>
              <a:ext cx="417247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26" name="TextBox 10425">
              <a:extLst>
                <a:ext uri="{FF2B5EF4-FFF2-40B4-BE49-F238E27FC236}">
                  <a16:creationId xmlns:a16="http://schemas.microsoft.com/office/drawing/2014/main" id="{7C7B9B69-1325-A43B-9454-CDBAF0D60BF4}"/>
                </a:ext>
              </a:extLst>
            </p:cNvPr>
            <p:cNvSpPr txBox="1"/>
            <p:nvPr/>
          </p:nvSpPr>
          <p:spPr>
            <a:xfrm>
              <a:off x="10284418" y="4794006"/>
              <a:ext cx="476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AM</a:t>
              </a:r>
            </a:p>
          </p:txBody>
        </p:sp>
      </p:grpSp>
      <p:grpSp>
        <p:nvGrpSpPr>
          <p:cNvPr id="10431" name="Group 10430">
            <a:extLst>
              <a:ext uri="{FF2B5EF4-FFF2-40B4-BE49-F238E27FC236}">
                <a16:creationId xmlns:a16="http://schemas.microsoft.com/office/drawing/2014/main" id="{11AEECBA-F030-06D0-9B25-058AD8948944}"/>
              </a:ext>
            </a:extLst>
          </p:cNvPr>
          <p:cNvGrpSpPr/>
          <p:nvPr/>
        </p:nvGrpSpPr>
        <p:grpSpPr>
          <a:xfrm>
            <a:off x="5920697" y="3210973"/>
            <a:ext cx="1007135" cy="848078"/>
            <a:chOff x="9795257" y="4794006"/>
            <a:chExt cx="1007135" cy="848078"/>
          </a:xfrm>
        </p:grpSpPr>
        <p:grpSp>
          <p:nvGrpSpPr>
            <p:cNvPr id="10432" name="Group 10431">
              <a:extLst>
                <a:ext uri="{FF2B5EF4-FFF2-40B4-BE49-F238E27FC236}">
                  <a16:creationId xmlns:a16="http://schemas.microsoft.com/office/drawing/2014/main" id="{079B3558-D584-21AB-828C-0A4775E8AE92}"/>
                </a:ext>
              </a:extLst>
            </p:cNvPr>
            <p:cNvGrpSpPr/>
            <p:nvPr/>
          </p:nvGrpSpPr>
          <p:grpSpPr>
            <a:xfrm>
              <a:off x="9795667" y="4802570"/>
              <a:ext cx="491334" cy="307777"/>
              <a:chOff x="9795667" y="3837884"/>
              <a:chExt cx="491334" cy="307777"/>
            </a:xfrm>
          </p:grpSpPr>
          <p:sp>
            <p:nvSpPr>
              <p:cNvPr id="10442" name="Rectangle 10441">
                <a:extLst>
                  <a:ext uri="{FF2B5EF4-FFF2-40B4-BE49-F238E27FC236}">
                    <a16:creationId xmlns:a16="http://schemas.microsoft.com/office/drawing/2014/main" id="{6C69576B-49F4-B184-A909-4AC89864C44F}"/>
                  </a:ext>
                </a:extLst>
              </p:cNvPr>
              <p:cNvSpPr/>
              <p:nvPr/>
            </p:nvSpPr>
            <p:spPr>
              <a:xfrm>
                <a:off x="9861805" y="3863574"/>
                <a:ext cx="329945" cy="2663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43" name="TextBox 10442">
                <a:extLst>
                  <a:ext uri="{FF2B5EF4-FFF2-40B4-BE49-F238E27FC236}">
                    <a16:creationId xmlns:a16="http://schemas.microsoft.com/office/drawing/2014/main" id="{5E7862F9-46F3-4956-0053-0C42E0F3A96F}"/>
                  </a:ext>
                </a:extLst>
              </p:cNvPr>
              <p:cNvSpPr txBox="1"/>
              <p:nvPr/>
            </p:nvSpPr>
            <p:spPr>
              <a:xfrm>
                <a:off x="9795667" y="3837884"/>
                <a:ext cx="491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DM</a:t>
                </a:r>
              </a:p>
            </p:txBody>
          </p:sp>
        </p:grpSp>
        <p:sp>
          <p:nvSpPr>
            <p:cNvPr id="10433" name="Rectangle 10432">
              <a:extLst>
                <a:ext uri="{FF2B5EF4-FFF2-40B4-BE49-F238E27FC236}">
                  <a16:creationId xmlns:a16="http://schemas.microsoft.com/office/drawing/2014/main" id="{BC7D8629-34C8-2ABF-201F-A8DD60EB2609}"/>
                </a:ext>
              </a:extLst>
            </p:cNvPr>
            <p:cNvSpPr/>
            <p:nvPr/>
          </p:nvSpPr>
          <p:spPr>
            <a:xfrm>
              <a:off x="10418992" y="5097781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34" name="TextBox 10433">
              <a:extLst>
                <a:ext uri="{FF2B5EF4-FFF2-40B4-BE49-F238E27FC236}">
                  <a16:creationId xmlns:a16="http://schemas.microsoft.com/office/drawing/2014/main" id="{DABE7882-57B5-7DEF-5A4D-075996904A0D}"/>
                </a:ext>
              </a:extLst>
            </p:cNvPr>
            <p:cNvSpPr txBox="1"/>
            <p:nvPr/>
          </p:nvSpPr>
          <p:spPr>
            <a:xfrm>
              <a:off x="10414053" y="5060501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435" name="Rectangle 10434">
              <a:extLst>
                <a:ext uri="{FF2B5EF4-FFF2-40B4-BE49-F238E27FC236}">
                  <a16:creationId xmlns:a16="http://schemas.microsoft.com/office/drawing/2014/main" id="{AFF9DBD0-2DE4-BBBB-0E49-3929243BFD05}"/>
                </a:ext>
              </a:extLst>
            </p:cNvPr>
            <p:cNvSpPr/>
            <p:nvPr/>
          </p:nvSpPr>
          <p:spPr>
            <a:xfrm>
              <a:off x="9861806" y="5097781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36" name="TextBox 10435">
              <a:extLst>
                <a:ext uri="{FF2B5EF4-FFF2-40B4-BE49-F238E27FC236}">
                  <a16:creationId xmlns:a16="http://schemas.microsoft.com/office/drawing/2014/main" id="{A83748B1-B40F-C3BC-ACC1-F80BCC1987BF}"/>
                </a:ext>
              </a:extLst>
            </p:cNvPr>
            <p:cNvSpPr txBox="1"/>
            <p:nvPr/>
          </p:nvSpPr>
          <p:spPr>
            <a:xfrm>
              <a:off x="9865463" y="5069575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grpSp>
          <p:nvGrpSpPr>
            <p:cNvPr id="10437" name="Group 10436">
              <a:extLst>
                <a:ext uri="{FF2B5EF4-FFF2-40B4-BE49-F238E27FC236}">
                  <a16:creationId xmlns:a16="http://schemas.microsoft.com/office/drawing/2014/main" id="{93F6E912-26ED-9658-21DE-46DC2DA3C76A}"/>
                </a:ext>
              </a:extLst>
            </p:cNvPr>
            <p:cNvGrpSpPr/>
            <p:nvPr/>
          </p:nvGrpSpPr>
          <p:grpSpPr>
            <a:xfrm>
              <a:off x="9795257" y="5334307"/>
              <a:ext cx="1007135" cy="307777"/>
              <a:chOff x="9795257" y="4369621"/>
              <a:chExt cx="1007135" cy="307777"/>
            </a:xfrm>
          </p:grpSpPr>
          <p:sp>
            <p:nvSpPr>
              <p:cNvPr id="10440" name="Rectangle 10439">
                <a:extLst>
                  <a:ext uri="{FF2B5EF4-FFF2-40B4-BE49-F238E27FC236}">
                    <a16:creationId xmlns:a16="http://schemas.microsoft.com/office/drawing/2014/main" id="{DC274D22-35DD-A4AA-5ADB-BA1AD7BA379D}"/>
                  </a:ext>
                </a:extLst>
              </p:cNvPr>
              <p:cNvSpPr/>
              <p:nvPr/>
            </p:nvSpPr>
            <p:spPr>
              <a:xfrm>
                <a:off x="9862890" y="4400249"/>
                <a:ext cx="866757" cy="26715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41" name="TextBox 10440">
                <a:extLst>
                  <a:ext uri="{FF2B5EF4-FFF2-40B4-BE49-F238E27FC236}">
                    <a16:creationId xmlns:a16="http://schemas.microsoft.com/office/drawing/2014/main" id="{83A0566B-F8CB-76D6-2E99-3B39674F00E8}"/>
                  </a:ext>
                </a:extLst>
              </p:cNvPr>
              <p:cNvSpPr txBox="1"/>
              <p:nvPr/>
            </p:nvSpPr>
            <p:spPr>
              <a:xfrm>
                <a:off x="9795257" y="4369621"/>
                <a:ext cx="1007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Instr</a:t>
                </a: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Mem</a:t>
                </a:r>
              </a:p>
            </p:txBody>
          </p:sp>
        </p:grpSp>
        <p:sp>
          <p:nvSpPr>
            <p:cNvPr id="10438" name="Rectangle 10437">
              <a:extLst>
                <a:ext uri="{FF2B5EF4-FFF2-40B4-BE49-F238E27FC236}">
                  <a16:creationId xmlns:a16="http://schemas.microsoft.com/office/drawing/2014/main" id="{129DE9A8-EE77-FA4A-FCDC-BB102BE91C2F}"/>
                </a:ext>
              </a:extLst>
            </p:cNvPr>
            <p:cNvSpPr/>
            <p:nvPr/>
          </p:nvSpPr>
          <p:spPr>
            <a:xfrm>
              <a:off x="10312400" y="4829706"/>
              <a:ext cx="417247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39" name="TextBox 10438">
              <a:extLst>
                <a:ext uri="{FF2B5EF4-FFF2-40B4-BE49-F238E27FC236}">
                  <a16:creationId xmlns:a16="http://schemas.microsoft.com/office/drawing/2014/main" id="{3F01614E-4E4D-CE6E-6EAF-CE5A6C3ED448}"/>
                </a:ext>
              </a:extLst>
            </p:cNvPr>
            <p:cNvSpPr txBox="1"/>
            <p:nvPr/>
          </p:nvSpPr>
          <p:spPr>
            <a:xfrm>
              <a:off x="10284418" y="4794006"/>
              <a:ext cx="476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AM</a:t>
              </a:r>
            </a:p>
          </p:txBody>
        </p:sp>
      </p:grpSp>
      <p:grpSp>
        <p:nvGrpSpPr>
          <p:cNvPr id="10444" name="Group 10443">
            <a:extLst>
              <a:ext uri="{FF2B5EF4-FFF2-40B4-BE49-F238E27FC236}">
                <a16:creationId xmlns:a16="http://schemas.microsoft.com/office/drawing/2014/main" id="{57C10D70-6418-F8B4-3570-92A921F4A74D}"/>
              </a:ext>
            </a:extLst>
          </p:cNvPr>
          <p:cNvGrpSpPr/>
          <p:nvPr/>
        </p:nvGrpSpPr>
        <p:grpSpPr>
          <a:xfrm>
            <a:off x="7183938" y="3210972"/>
            <a:ext cx="1007135" cy="848078"/>
            <a:chOff x="9795257" y="4794006"/>
            <a:chExt cx="1007135" cy="848078"/>
          </a:xfrm>
        </p:grpSpPr>
        <p:grpSp>
          <p:nvGrpSpPr>
            <p:cNvPr id="10445" name="Group 10444">
              <a:extLst>
                <a:ext uri="{FF2B5EF4-FFF2-40B4-BE49-F238E27FC236}">
                  <a16:creationId xmlns:a16="http://schemas.microsoft.com/office/drawing/2014/main" id="{DFB8BFF6-53E7-062F-538B-6EC35520A57E}"/>
                </a:ext>
              </a:extLst>
            </p:cNvPr>
            <p:cNvGrpSpPr/>
            <p:nvPr/>
          </p:nvGrpSpPr>
          <p:grpSpPr>
            <a:xfrm>
              <a:off x="9795667" y="4802570"/>
              <a:ext cx="491334" cy="307777"/>
              <a:chOff x="9795667" y="3837884"/>
              <a:chExt cx="491334" cy="307777"/>
            </a:xfrm>
          </p:grpSpPr>
          <p:sp>
            <p:nvSpPr>
              <p:cNvPr id="10455" name="Rectangle 10454">
                <a:extLst>
                  <a:ext uri="{FF2B5EF4-FFF2-40B4-BE49-F238E27FC236}">
                    <a16:creationId xmlns:a16="http://schemas.microsoft.com/office/drawing/2014/main" id="{E136FFCB-ED48-9501-866A-853EB499DE50}"/>
                  </a:ext>
                </a:extLst>
              </p:cNvPr>
              <p:cNvSpPr/>
              <p:nvPr/>
            </p:nvSpPr>
            <p:spPr>
              <a:xfrm>
                <a:off x="9861805" y="3863574"/>
                <a:ext cx="329945" cy="2663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56" name="TextBox 10455">
                <a:extLst>
                  <a:ext uri="{FF2B5EF4-FFF2-40B4-BE49-F238E27FC236}">
                    <a16:creationId xmlns:a16="http://schemas.microsoft.com/office/drawing/2014/main" id="{2168D92D-9B64-6BE6-0C43-BDD4B71079F1}"/>
                  </a:ext>
                </a:extLst>
              </p:cNvPr>
              <p:cNvSpPr txBox="1"/>
              <p:nvPr/>
            </p:nvSpPr>
            <p:spPr>
              <a:xfrm>
                <a:off x="9795667" y="3837884"/>
                <a:ext cx="491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DM</a:t>
                </a:r>
              </a:p>
            </p:txBody>
          </p:sp>
        </p:grpSp>
        <p:sp>
          <p:nvSpPr>
            <p:cNvPr id="10446" name="Rectangle 10445">
              <a:extLst>
                <a:ext uri="{FF2B5EF4-FFF2-40B4-BE49-F238E27FC236}">
                  <a16:creationId xmlns:a16="http://schemas.microsoft.com/office/drawing/2014/main" id="{B3FB826B-F594-9D41-8206-F10A7474B883}"/>
                </a:ext>
              </a:extLst>
            </p:cNvPr>
            <p:cNvSpPr/>
            <p:nvPr/>
          </p:nvSpPr>
          <p:spPr>
            <a:xfrm>
              <a:off x="10418992" y="5097781"/>
              <a:ext cx="310655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47" name="TextBox 10446">
              <a:extLst>
                <a:ext uri="{FF2B5EF4-FFF2-40B4-BE49-F238E27FC236}">
                  <a16:creationId xmlns:a16="http://schemas.microsoft.com/office/drawing/2014/main" id="{9F81EF7D-98DC-CD13-4769-E340C923CAA3}"/>
                </a:ext>
              </a:extLst>
            </p:cNvPr>
            <p:cNvSpPr txBox="1"/>
            <p:nvPr/>
          </p:nvSpPr>
          <p:spPr>
            <a:xfrm>
              <a:off x="10414053" y="5060501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448" name="Rectangle 10447">
              <a:extLst>
                <a:ext uri="{FF2B5EF4-FFF2-40B4-BE49-F238E27FC236}">
                  <a16:creationId xmlns:a16="http://schemas.microsoft.com/office/drawing/2014/main" id="{658BA7C5-26E2-E464-45E2-6BEF568DFB0B}"/>
                </a:ext>
              </a:extLst>
            </p:cNvPr>
            <p:cNvSpPr/>
            <p:nvPr/>
          </p:nvSpPr>
          <p:spPr>
            <a:xfrm>
              <a:off x="9861806" y="5097781"/>
              <a:ext cx="561976" cy="267154"/>
            </a:xfrm>
            <a:prstGeom prst="rect">
              <a:avLst/>
            </a:prstGeom>
            <a:solidFill>
              <a:schemeClr val="accent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49" name="TextBox 10448">
              <a:extLst>
                <a:ext uri="{FF2B5EF4-FFF2-40B4-BE49-F238E27FC236}">
                  <a16:creationId xmlns:a16="http://schemas.microsoft.com/office/drawing/2014/main" id="{1620E2DA-A08E-B986-3BAF-4AC3F6B26FA7}"/>
                </a:ext>
              </a:extLst>
            </p:cNvPr>
            <p:cNvSpPr txBox="1"/>
            <p:nvPr/>
          </p:nvSpPr>
          <p:spPr>
            <a:xfrm>
              <a:off x="9865463" y="5069575"/>
              <a:ext cx="558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ALU</a:t>
              </a:r>
            </a:p>
          </p:txBody>
        </p:sp>
        <p:grpSp>
          <p:nvGrpSpPr>
            <p:cNvPr id="10450" name="Group 10449">
              <a:extLst>
                <a:ext uri="{FF2B5EF4-FFF2-40B4-BE49-F238E27FC236}">
                  <a16:creationId xmlns:a16="http://schemas.microsoft.com/office/drawing/2014/main" id="{3D7A86A6-5F97-1624-B807-BA7329D86063}"/>
                </a:ext>
              </a:extLst>
            </p:cNvPr>
            <p:cNvGrpSpPr/>
            <p:nvPr/>
          </p:nvGrpSpPr>
          <p:grpSpPr>
            <a:xfrm>
              <a:off x="9795257" y="5334307"/>
              <a:ext cx="1007135" cy="307777"/>
              <a:chOff x="9795257" y="4369621"/>
              <a:chExt cx="1007135" cy="307777"/>
            </a:xfrm>
          </p:grpSpPr>
          <p:sp>
            <p:nvSpPr>
              <p:cNvPr id="10453" name="Rectangle 10452">
                <a:extLst>
                  <a:ext uri="{FF2B5EF4-FFF2-40B4-BE49-F238E27FC236}">
                    <a16:creationId xmlns:a16="http://schemas.microsoft.com/office/drawing/2014/main" id="{89C4FAE6-A070-B825-3008-C60CC7B706FD}"/>
                  </a:ext>
                </a:extLst>
              </p:cNvPr>
              <p:cNvSpPr/>
              <p:nvPr/>
            </p:nvSpPr>
            <p:spPr>
              <a:xfrm>
                <a:off x="9862890" y="4400249"/>
                <a:ext cx="866757" cy="26715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54" name="TextBox 10453">
                <a:extLst>
                  <a:ext uri="{FF2B5EF4-FFF2-40B4-BE49-F238E27FC236}">
                    <a16:creationId xmlns:a16="http://schemas.microsoft.com/office/drawing/2014/main" id="{2AC44908-A1C8-CB6D-C2D0-DF19BF188710}"/>
                  </a:ext>
                </a:extLst>
              </p:cNvPr>
              <p:cNvSpPr txBox="1"/>
              <p:nvPr/>
            </p:nvSpPr>
            <p:spPr>
              <a:xfrm>
                <a:off x="9795257" y="4369621"/>
                <a:ext cx="1007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Instr</a:t>
                </a:r>
                <a:r>
                  <a:rPr kumimoji="0" lang="en-SG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Mem</a:t>
                </a:r>
              </a:p>
            </p:txBody>
          </p:sp>
        </p:grpSp>
        <p:sp>
          <p:nvSpPr>
            <p:cNvPr id="10451" name="Rectangle 10450">
              <a:extLst>
                <a:ext uri="{FF2B5EF4-FFF2-40B4-BE49-F238E27FC236}">
                  <a16:creationId xmlns:a16="http://schemas.microsoft.com/office/drawing/2014/main" id="{DDF8987C-7DA3-140B-93A3-D5BB5566B2F2}"/>
                </a:ext>
              </a:extLst>
            </p:cNvPr>
            <p:cNvSpPr/>
            <p:nvPr/>
          </p:nvSpPr>
          <p:spPr>
            <a:xfrm>
              <a:off x="10312400" y="4829706"/>
              <a:ext cx="417247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52" name="TextBox 10451">
              <a:extLst>
                <a:ext uri="{FF2B5EF4-FFF2-40B4-BE49-F238E27FC236}">
                  <a16:creationId xmlns:a16="http://schemas.microsoft.com/office/drawing/2014/main" id="{6FB02CC0-D8BA-41C1-332E-C0DD81A8EE92}"/>
                </a:ext>
              </a:extLst>
            </p:cNvPr>
            <p:cNvSpPr txBox="1"/>
            <p:nvPr/>
          </p:nvSpPr>
          <p:spPr>
            <a:xfrm>
              <a:off x="10284418" y="4794006"/>
              <a:ext cx="476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AM</a:t>
              </a:r>
            </a:p>
          </p:txBody>
        </p:sp>
      </p:grpSp>
      <p:sp>
        <p:nvSpPr>
          <p:cNvPr id="10457" name="Rectangle: Rounded Corners 154">
            <a:extLst>
              <a:ext uri="{FF2B5EF4-FFF2-40B4-BE49-F238E27FC236}">
                <a16:creationId xmlns:a16="http://schemas.microsoft.com/office/drawing/2014/main" id="{86910A4F-7AAB-3716-02A2-8E9D77F43A52}"/>
              </a:ext>
            </a:extLst>
          </p:cNvPr>
          <p:cNvSpPr/>
          <p:nvPr/>
        </p:nvSpPr>
        <p:spPr>
          <a:xfrm>
            <a:off x="3396458" y="1907625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58" name="Rectangle: Rounded Corners 155">
            <a:extLst>
              <a:ext uri="{FF2B5EF4-FFF2-40B4-BE49-F238E27FC236}">
                <a16:creationId xmlns:a16="http://schemas.microsoft.com/office/drawing/2014/main" id="{508F9405-749C-6D2A-EADA-FF0F05797C68}"/>
              </a:ext>
            </a:extLst>
          </p:cNvPr>
          <p:cNvSpPr/>
          <p:nvPr/>
        </p:nvSpPr>
        <p:spPr>
          <a:xfrm>
            <a:off x="4660581" y="1907625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59" name="Rectangle: Rounded Corners 156">
            <a:extLst>
              <a:ext uri="{FF2B5EF4-FFF2-40B4-BE49-F238E27FC236}">
                <a16:creationId xmlns:a16="http://schemas.microsoft.com/office/drawing/2014/main" id="{A1D82934-9C04-F245-B0BB-BC1475FB2D76}"/>
              </a:ext>
            </a:extLst>
          </p:cNvPr>
          <p:cNvSpPr/>
          <p:nvPr/>
        </p:nvSpPr>
        <p:spPr>
          <a:xfrm>
            <a:off x="5926992" y="1894037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60" name="Rectangle: Rounded Corners 157">
            <a:extLst>
              <a:ext uri="{FF2B5EF4-FFF2-40B4-BE49-F238E27FC236}">
                <a16:creationId xmlns:a16="http://schemas.microsoft.com/office/drawing/2014/main" id="{2DAE2A92-6053-EE44-9C04-4162E516BA63}"/>
              </a:ext>
            </a:extLst>
          </p:cNvPr>
          <p:cNvSpPr/>
          <p:nvPr/>
        </p:nvSpPr>
        <p:spPr>
          <a:xfrm>
            <a:off x="7201684" y="1887818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461" name="Group 10460">
            <a:extLst>
              <a:ext uri="{FF2B5EF4-FFF2-40B4-BE49-F238E27FC236}">
                <a16:creationId xmlns:a16="http://schemas.microsoft.com/office/drawing/2014/main" id="{72ED69CB-4A54-0311-3412-A2BE62978677}"/>
              </a:ext>
            </a:extLst>
          </p:cNvPr>
          <p:cNvGrpSpPr/>
          <p:nvPr/>
        </p:nvGrpSpPr>
        <p:grpSpPr>
          <a:xfrm>
            <a:off x="3787531" y="2400648"/>
            <a:ext cx="570253" cy="383866"/>
            <a:chOff x="4844369" y="2624697"/>
            <a:chExt cx="570253" cy="383866"/>
          </a:xfrm>
        </p:grpSpPr>
        <p:sp>
          <p:nvSpPr>
            <p:cNvPr id="10462" name="Oval 10461">
              <a:extLst>
                <a:ext uri="{FF2B5EF4-FFF2-40B4-BE49-F238E27FC236}">
                  <a16:creationId xmlns:a16="http://schemas.microsoft.com/office/drawing/2014/main" id="{92119ED6-2DA0-473E-744C-0D58BF78E3FC}"/>
                </a:ext>
              </a:extLst>
            </p:cNvPr>
            <p:cNvSpPr/>
            <p:nvPr/>
          </p:nvSpPr>
          <p:spPr>
            <a:xfrm>
              <a:off x="4909102" y="2624697"/>
              <a:ext cx="420533" cy="38386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63" name="TextBox 10462">
              <a:extLst>
                <a:ext uri="{FF2B5EF4-FFF2-40B4-BE49-F238E27FC236}">
                  <a16:creationId xmlns:a16="http://schemas.microsoft.com/office/drawing/2014/main" id="{48D803F2-79D3-D265-8B5E-6B6E48CCA349}"/>
                </a:ext>
              </a:extLst>
            </p:cNvPr>
            <p:cNvSpPr txBox="1"/>
            <p:nvPr/>
          </p:nvSpPr>
          <p:spPr>
            <a:xfrm>
              <a:off x="4844369" y="2675556"/>
              <a:ext cx="570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SRC</a:t>
              </a:r>
            </a:p>
          </p:txBody>
        </p:sp>
      </p:grpSp>
      <p:sp>
        <p:nvSpPr>
          <p:cNvPr id="10464" name="Rectangle: Rounded Corners 93">
            <a:extLst>
              <a:ext uri="{FF2B5EF4-FFF2-40B4-BE49-F238E27FC236}">
                <a16:creationId xmlns:a16="http://schemas.microsoft.com/office/drawing/2014/main" id="{622CF799-3A6B-F3E9-CC2B-4FC4160FBAB9}"/>
              </a:ext>
            </a:extLst>
          </p:cNvPr>
          <p:cNvSpPr/>
          <p:nvPr/>
        </p:nvSpPr>
        <p:spPr>
          <a:xfrm>
            <a:off x="3397329" y="3175234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65" name="Rectangle: Rounded Corners 94">
            <a:extLst>
              <a:ext uri="{FF2B5EF4-FFF2-40B4-BE49-F238E27FC236}">
                <a16:creationId xmlns:a16="http://schemas.microsoft.com/office/drawing/2014/main" id="{83355956-E5DB-6A36-B27B-B36700187035}"/>
              </a:ext>
            </a:extLst>
          </p:cNvPr>
          <p:cNvSpPr/>
          <p:nvPr/>
        </p:nvSpPr>
        <p:spPr>
          <a:xfrm>
            <a:off x="4680502" y="3175234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66" name="Rectangle: Rounded Corners 95">
            <a:extLst>
              <a:ext uri="{FF2B5EF4-FFF2-40B4-BE49-F238E27FC236}">
                <a16:creationId xmlns:a16="http://schemas.microsoft.com/office/drawing/2014/main" id="{E6D12D88-B833-B2FD-643A-2021E1A7921B}"/>
              </a:ext>
            </a:extLst>
          </p:cNvPr>
          <p:cNvSpPr/>
          <p:nvPr/>
        </p:nvSpPr>
        <p:spPr>
          <a:xfrm>
            <a:off x="5934213" y="3164821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67" name="Rectangle: Rounded Corners 98">
            <a:extLst>
              <a:ext uri="{FF2B5EF4-FFF2-40B4-BE49-F238E27FC236}">
                <a16:creationId xmlns:a16="http://schemas.microsoft.com/office/drawing/2014/main" id="{37CC86CB-523D-E485-C4E3-7050CCB1E5D4}"/>
              </a:ext>
            </a:extLst>
          </p:cNvPr>
          <p:cNvSpPr/>
          <p:nvPr/>
        </p:nvSpPr>
        <p:spPr>
          <a:xfrm>
            <a:off x="7202555" y="3155427"/>
            <a:ext cx="976261" cy="972302"/>
          </a:xfrm>
          <a:prstGeom prst="roundRect">
            <a:avLst/>
          </a:prstGeom>
          <a:solidFill>
            <a:srgbClr val="E3D6C5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468" name="Group 10467">
            <a:extLst>
              <a:ext uri="{FF2B5EF4-FFF2-40B4-BE49-F238E27FC236}">
                <a16:creationId xmlns:a16="http://schemas.microsoft.com/office/drawing/2014/main" id="{D9E8B940-C47D-4C9E-54D3-74D31DD1D57C}"/>
              </a:ext>
            </a:extLst>
          </p:cNvPr>
          <p:cNvGrpSpPr/>
          <p:nvPr/>
        </p:nvGrpSpPr>
        <p:grpSpPr>
          <a:xfrm>
            <a:off x="7474079" y="3577407"/>
            <a:ext cx="570253" cy="383866"/>
            <a:chOff x="8634800" y="2786627"/>
            <a:chExt cx="570253" cy="383866"/>
          </a:xfrm>
        </p:grpSpPr>
        <p:sp>
          <p:nvSpPr>
            <p:cNvPr id="10469" name="Oval 10468">
              <a:extLst>
                <a:ext uri="{FF2B5EF4-FFF2-40B4-BE49-F238E27FC236}">
                  <a16:creationId xmlns:a16="http://schemas.microsoft.com/office/drawing/2014/main" id="{1E5CD435-2210-D5FE-7095-8673D10E9918}"/>
                </a:ext>
              </a:extLst>
            </p:cNvPr>
            <p:cNvSpPr/>
            <p:nvPr/>
          </p:nvSpPr>
          <p:spPr>
            <a:xfrm>
              <a:off x="8709660" y="2786627"/>
              <a:ext cx="420533" cy="38386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70" name="TextBox 10469">
              <a:extLst>
                <a:ext uri="{FF2B5EF4-FFF2-40B4-BE49-F238E27FC236}">
                  <a16:creationId xmlns:a16="http://schemas.microsoft.com/office/drawing/2014/main" id="{7329C263-A519-66EE-19AE-C321BC07E641}"/>
                </a:ext>
              </a:extLst>
            </p:cNvPr>
            <p:cNvSpPr txBox="1"/>
            <p:nvPr/>
          </p:nvSpPr>
          <p:spPr>
            <a:xfrm>
              <a:off x="8634800" y="2828460"/>
              <a:ext cx="570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DST</a:t>
              </a:r>
            </a:p>
          </p:txBody>
        </p:sp>
      </p:grpSp>
      <p:cxnSp>
        <p:nvCxnSpPr>
          <p:cNvPr id="10471" name="Straight Arrow Connector 10470">
            <a:extLst>
              <a:ext uri="{FF2B5EF4-FFF2-40B4-BE49-F238E27FC236}">
                <a16:creationId xmlns:a16="http://schemas.microsoft.com/office/drawing/2014/main" id="{10A38005-C618-04A1-04D3-432AD469DBF8}"/>
              </a:ext>
            </a:extLst>
          </p:cNvPr>
          <p:cNvCxnSpPr>
            <a:cxnSpLocks/>
            <a:endCxn id="10469" idx="1"/>
          </p:cNvCxnSpPr>
          <p:nvPr/>
        </p:nvCxnSpPr>
        <p:spPr>
          <a:xfrm>
            <a:off x="7462481" y="3504994"/>
            <a:ext cx="148044" cy="12862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2" name="Connector: Elbow 174">
            <a:extLst>
              <a:ext uri="{FF2B5EF4-FFF2-40B4-BE49-F238E27FC236}">
                <a16:creationId xmlns:a16="http://schemas.microsoft.com/office/drawing/2014/main" id="{66AF5BAF-95E7-5F66-0914-9CFCA9646565}"/>
              </a:ext>
            </a:extLst>
          </p:cNvPr>
          <p:cNvCxnSpPr>
            <a:cxnSpLocks/>
            <a:stCxn id="10462" idx="4"/>
            <a:endCxn id="10474" idx="2"/>
          </p:cNvCxnSpPr>
          <p:nvPr/>
        </p:nvCxnSpPr>
        <p:spPr>
          <a:xfrm rot="16200000" flipH="1">
            <a:off x="4012482" y="2834562"/>
            <a:ext cx="1002334" cy="902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73" name="Group 10472">
            <a:extLst>
              <a:ext uri="{FF2B5EF4-FFF2-40B4-BE49-F238E27FC236}">
                <a16:creationId xmlns:a16="http://schemas.microsoft.com/office/drawing/2014/main" id="{421001EE-ABCB-DB2B-16EB-EA892169CAEC}"/>
              </a:ext>
            </a:extLst>
          </p:cNvPr>
          <p:cNvGrpSpPr/>
          <p:nvPr/>
        </p:nvGrpSpPr>
        <p:grpSpPr>
          <a:xfrm>
            <a:off x="4956033" y="3594915"/>
            <a:ext cx="433367" cy="383866"/>
            <a:chOff x="8725404" y="2798835"/>
            <a:chExt cx="433367" cy="383866"/>
          </a:xfrm>
        </p:grpSpPr>
        <p:sp>
          <p:nvSpPr>
            <p:cNvPr id="10474" name="Oval 10473">
              <a:extLst>
                <a:ext uri="{FF2B5EF4-FFF2-40B4-BE49-F238E27FC236}">
                  <a16:creationId xmlns:a16="http://schemas.microsoft.com/office/drawing/2014/main" id="{D730C4A1-21F2-D92A-7FCA-381FA16B7D76}"/>
                </a:ext>
              </a:extLst>
            </p:cNvPr>
            <p:cNvSpPr/>
            <p:nvPr/>
          </p:nvSpPr>
          <p:spPr>
            <a:xfrm>
              <a:off x="8734139" y="2798835"/>
              <a:ext cx="420533" cy="383866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75" name="TextBox 10474">
              <a:extLst>
                <a:ext uri="{FF2B5EF4-FFF2-40B4-BE49-F238E27FC236}">
                  <a16:creationId xmlns:a16="http://schemas.microsoft.com/office/drawing/2014/main" id="{2134AE64-3EBE-B96C-B2B6-461CA45FF55B}"/>
                </a:ext>
              </a:extLst>
            </p:cNvPr>
            <p:cNvSpPr txBox="1"/>
            <p:nvPr/>
          </p:nvSpPr>
          <p:spPr>
            <a:xfrm>
              <a:off x="8725404" y="2842734"/>
              <a:ext cx="433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OP</a:t>
              </a:r>
            </a:p>
          </p:txBody>
        </p:sp>
      </p:grpSp>
      <p:cxnSp>
        <p:nvCxnSpPr>
          <p:cNvPr id="10476" name="Straight Arrow Connector 10475">
            <a:extLst>
              <a:ext uri="{FF2B5EF4-FFF2-40B4-BE49-F238E27FC236}">
                <a16:creationId xmlns:a16="http://schemas.microsoft.com/office/drawing/2014/main" id="{AF278C85-6099-2F93-C6AB-AA7271262977}"/>
              </a:ext>
            </a:extLst>
          </p:cNvPr>
          <p:cNvCxnSpPr>
            <a:cxnSpLocks/>
            <a:stCxn id="10474" idx="6"/>
            <a:endCxn id="10469" idx="2"/>
          </p:cNvCxnSpPr>
          <p:nvPr/>
        </p:nvCxnSpPr>
        <p:spPr>
          <a:xfrm flipV="1">
            <a:off x="5385301" y="3769340"/>
            <a:ext cx="2163638" cy="175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7" name="Connector: Elbow 173">
            <a:extLst>
              <a:ext uri="{FF2B5EF4-FFF2-40B4-BE49-F238E27FC236}">
                <a16:creationId xmlns:a16="http://schemas.microsoft.com/office/drawing/2014/main" id="{15C5A53C-1C70-8A29-160F-AC78D373A5E9}"/>
              </a:ext>
            </a:extLst>
          </p:cNvPr>
          <p:cNvCxnSpPr>
            <a:cxnSpLocks/>
            <a:stCxn id="10462" idx="6"/>
            <a:endCxn id="10469" idx="0"/>
          </p:cNvCxnSpPr>
          <p:nvPr/>
        </p:nvCxnSpPr>
        <p:spPr>
          <a:xfrm>
            <a:off x="4272797" y="2592581"/>
            <a:ext cx="3486409" cy="9848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78" name="Group 10477">
            <a:extLst>
              <a:ext uri="{FF2B5EF4-FFF2-40B4-BE49-F238E27FC236}">
                <a16:creationId xmlns:a16="http://schemas.microsoft.com/office/drawing/2014/main" id="{04499BC2-34B7-AA83-5446-AF339FB67078}"/>
              </a:ext>
            </a:extLst>
          </p:cNvPr>
          <p:cNvGrpSpPr/>
          <p:nvPr/>
        </p:nvGrpSpPr>
        <p:grpSpPr>
          <a:xfrm>
            <a:off x="3975041" y="3965614"/>
            <a:ext cx="2350191" cy="840942"/>
            <a:chOff x="5964780" y="2088216"/>
            <a:chExt cx="1371028" cy="662345"/>
          </a:xfrm>
        </p:grpSpPr>
        <p:sp>
          <p:nvSpPr>
            <p:cNvPr id="10479" name="Cloud 10478">
              <a:extLst>
                <a:ext uri="{FF2B5EF4-FFF2-40B4-BE49-F238E27FC236}">
                  <a16:creationId xmlns:a16="http://schemas.microsoft.com/office/drawing/2014/main" id="{CDE6737B-2977-7E85-F4EE-0B9716F2DF59}"/>
                </a:ext>
              </a:extLst>
            </p:cNvPr>
            <p:cNvSpPr/>
            <p:nvPr/>
          </p:nvSpPr>
          <p:spPr>
            <a:xfrm>
              <a:off x="5964780" y="2088216"/>
              <a:ext cx="1356030" cy="637159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80" name="TextBox 10479">
              <a:extLst>
                <a:ext uri="{FF2B5EF4-FFF2-40B4-BE49-F238E27FC236}">
                  <a16:creationId xmlns:a16="http://schemas.microsoft.com/office/drawing/2014/main" id="{B37BD4E6-44BC-B463-456E-B60E2DAB12F4}"/>
                </a:ext>
              </a:extLst>
            </p:cNvPr>
            <p:cNvSpPr txBox="1"/>
            <p:nvPr/>
          </p:nvSpPr>
          <p:spPr>
            <a:xfrm>
              <a:off x="5968602" y="2176279"/>
              <a:ext cx="1367206" cy="574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Compute </a:t>
              </a:r>
              <a:r>
                <a:rPr kumimoji="0" lang="en-SG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en</a:t>
              </a:r>
              <a:r>
                <a:rPr kumimoji="0" lang="en-SG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-route on idle PE</a:t>
              </a:r>
            </a:p>
          </p:txBody>
        </p:sp>
      </p:grpSp>
      <p:grpSp>
        <p:nvGrpSpPr>
          <p:cNvPr id="10481" name="Group 10480">
            <a:extLst>
              <a:ext uri="{FF2B5EF4-FFF2-40B4-BE49-F238E27FC236}">
                <a16:creationId xmlns:a16="http://schemas.microsoft.com/office/drawing/2014/main" id="{D107491C-EDE9-F846-DE40-B7A1A7E62EEF}"/>
              </a:ext>
            </a:extLst>
          </p:cNvPr>
          <p:cNvGrpSpPr/>
          <p:nvPr/>
        </p:nvGrpSpPr>
        <p:grpSpPr>
          <a:xfrm>
            <a:off x="5445450" y="2582441"/>
            <a:ext cx="1428491" cy="637159"/>
            <a:chOff x="6175721" y="1922270"/>
            <a:chExt cx="1428491" cy="637159"/>
          </a:xfrm>
        </p:grpSpPr>
        <p:sp>
          <p:nvSpPr>
            <p:cNvPr id="10482" name="Cloud 10481">
              <a:extLst>
                <a:ext uri="{FF2B5EF4-FFF2-40B4-BE49-F238E27FC236}">
                  <a16:creationId xmlns:a16="http://schemas.microsoft.com/office/drawing/2014/main" id="{EE69F0A8-19BD-5775-546B-5CE22F5961BC}"/>
                </a:ext>
              </a:extLst>
            </p:cNvPr>
            <p:cNvSpPr/>
            <p:nvPr/>
          </p:nvSpPr>
          <p:spPr>
            <a:xfrm>
              <a:off x="6248182" y="1922270"/>
              <a:ext cx="1356030" cy="637159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83" name="TextBox 10482">
              <a:extLst>
                <a:ext uri="{FF2B5EF4-FFF2-40B4-BE49-F238E27FC236}">
                  <a16:creationId xmlns:a16="http://schemas.microsoft.com/office/drawing/2014/main" id="{6B70A6EA-5CBF-3B92-5E05-71C8C36F3198}"/>
                </a:ext>
              </a:extLst>
            </p:cNvPr>
            <p:cNvSpPr txBox="1"/>
            <p:nvPr/>
          </p:nvSpPr>
          <p:spPr>
            <a:xfrm>
              <a:off x="6175721" y="1973585"/>
              <a:ext cx="13672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Adaptive Routing</a:t>
              </a:r>
            </a:p>
          </p:txBody>
        </p:sp>
      </p:grpSp>
      <p:grpSp>
        <p:nvGrpSpPr>
          <p:cNvPr id="10484" name="Group 10483">
            <a:extLst>
              <a:ext uri="{FF2B5EF4-FFF2-40B4-BE49-F238E27FC236}">
                <a16:creationId xmlns:a16="http://schemas.microsoft.com/office/drawing/2014/main" id="{B6E78B79-6814-0400-7483-641A244035C4}"/>
              </a:ext>
            </a:extLst>
          </p:cNvPr>
          <p:cNvGrpSpPr/>
          <p:nvPr/>
        </p:nvGrpSpPr>
        <p:grpSpPr>
          <a:xfrm>
            <a:off x="7186067" y="3222711"/>
            <a:ext cx="491334" cy="307777"/>
            <a:chOff x="9795667" y="3837884"/>
            <a:chExt cx="491334" cy="307777"/>
          </a:xfrm>
        </p:grpSpPr>
        <p:sp>
          <p:nvSpPr>
            <p:cNvPr id="10485" name="Rectangle 10484">
              <a:extLst>
                <a:ext uri="{FF2B5EF4-FFF2-40B4-BE49-F238E27FC236}">
                  <a16:creationId xmlns:a16="http://schemas.microsoft.com/office/drawing/2014/main" id="{FFF826A0-301A-B030-FADE-927CC90564B0}"/>
                </a:ext>
              </a:extLst>
            </p:cNvPr>
            <p:cNvSpPr/>
            <p:nvPr/>
          </p:nvSpPr>
          <p:spPr>
            <a:xfrm>
              <a:off x="9861805" y="3863574"/>
              <a:ext cx="329945" cy="266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86" name="TextBox 10485">
              <a:extLst>
                <a:ext uri="{FF2B5EF4-FFF2-40B4-BE49-F238E27FC236}">
                  <a16:creationId xmlns:a16="http://schemas.microsoft.com/office/drawing/2014/main" id="{B2608289-B76F-EB9D-22EE-E2A034EAC396}"/>
                </a:ext>
              </a:extLst>
            </p:cNvPr>
            <p:cNvSpPr txBox="1"/>
            <p:nvPr/>
          </p:nvSpPr>
          <p:spPr>
            <a:xfrm>
              <a:off x="9795667" y="3837884"/>
              <a:ext cx="491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DM</a:t>
              </a:r>
            </a:p>
          </p:txBody>
        </p:sp>
      </p:grpSp>
      <p:grpSp>
        <p:nvGrpSpPr>
          <p:cNvPr id="10487" name="Group 10486">
            <a:extLst>
              <a:ext uri="{FF2B5EF4-FFF2-40B4-BE49-F238E27FC236}">
                <a16:creationId xmlns:a16="http://schemas.microsoft.com/office/drawing/2014/main" id="{728A6127-886E-1364-B902-696577B26D48}"/>
              </a:ext>
            </a:extLst>
          </p:cNvPr>
          <p:cNvGrpSpPr/>
          <p:nvPr/>
        </p:nvGrpSpPr>
        <p:grpSpPr>
          <a:xfrm>
            <a:off x="3399756" y="1963251"/>
            <a:ext cx="491334" cy="307777"/>
            <a:chOff x="9795667" y="3837884"/>
            <a:chExt cx="491334" cy="307777"/>
          </a:xfrm>
        </p:grpSpPr>
        <p:sp>
          <p:nvSpPr>
            <p:cNvPr id="10488" name="Rectangle 10487">
              <a:extLst>
                <a:ext uri="{FF2B5EF4-FFF2-40B4-BE49-F238E27FC236}">
                  <a16:creationId xmlns:a16="http://schemas.microsoft.com/office/drawing/2014/main" id="{A3E8A59C-CD7C-10D3-6902-DD0F39E42EDF}"/>
                </a:ext>
              </a:extLst>
            </p:cNvPr>
            <p:cNvSpPr/>
            <p:nvPr/>
          </p:nvSpPr>
          <p:spPr>
            <a:xfrm>
              <a:off x="9861805" y="3863574"/>
              <a:ext cx="329945" cy="266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89" name="TextBox 10488">
              <a:extLst>
                <a:ext uri="{FF2B5EF4-FFF2-40B4-BE49-F238E27FC236}">
                  <a16:creationId xmlns:a16="http://schemas.microsoft.com/office/drawing/2014/main" id="{5D902365-4ED9-FCC3-320B-B0E9359C9E23}"/>
                </a:ext>
              </a:extLst>
            </p:cNvPr>
            <p:cNvSpPr txBox="1"/>
            <p:nvPr/>
          </p:nvSpPr>
          <p:spPr>
            <a:xfrm>
              <a:off x="9795667" y="3837884"/>
              <a:ext cx="491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DM</a:t>
              </a:r>
            </a:p>
          </p:txBody>
        </p:sp>
      </p:grpSp>
      <p:cxnSp>
        <p:nvCxnSpPr>
          <p:cNvPr id="10490" name="Straight Arrow Connector 10489">
            <a:extLst>
              <a:ext uri="{FF2B5EF4-FFF2-40B4-BE49-F238E27FC236}">
                <a16:creationId xmlns:a16="http://schemas.microsoft.com/office/drawing/2014/main" id="{54C13AD3-8E21-FAA5-6D28-767A37F5B6B8}"/>
              </a:ext>
            </a:extLst>
          </p:cNvPr>
          <p:cNvCxnSpPr>
            <a:cxnSpLocks/>
          </p:cNvCxnSpPr>
          <p:nvPr/>
        </p:nvCxnSpPr>
        <p:spPr>
          <a:xfrm>
            <a:off x="3661212" y="2217526"/>
            <a:ext cx="252638" cy="2393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91" name="Group 10490">
            <a:extLst>
              <a:ext uri="{FF2B5EF4-FFF2-40B4-BE49-F238E27FC236}">
                <a16:creationId xmlns:a16="http://schemas.microsoft.com/office/drawing/2014/main" id="{BD148718-4F37-1555-853F-423A5B7731EE}"/>
              </a:ext>
            </a:extLst>
          </p:cNvPr>
          <p:cNvGrpSpPr/>
          <p:nvPr/>
        </p:nvGrpSpPr>
        <p:grpSpPr>
          <a:xfrm>
            <a:off x="5146201" y="3232635"/>
            <a:ext cx="476197" cy="338554"/>
            <a:chOff x="10293639" y="4204404"/>
            <a:chExt cx="476197" cy="338554"/>
          </a:xfrm>
        </p:grpSpPr>
        <p:sp>
          <p:nvSpPr>
            <p:cNvPr id="10492" name="Rectangle 10491">
              <a:extLst>
                <a:ext uri="{FF2B5EF4-FFF2-40B4-BE49-F238E27FC236}">
                  <a16:creationId xmlns:a16="http://schemas.microsoft.com/office/drawing/2014/main" id="{D5F619B8-14E8-80C7-5E23-85935921584D}"/>
                </a:ext>
              </a:extLst>
            </p:cNvPr>
            <p:cNvSpPr/>
            <p:nvPr/>
          </p:nvSpPr>
          <p:spPr>
            <a:xfrm>
              <a:off x="10323115" y="4237007"/>
              <a:ext cx="417247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93" name="TextBox 10492">
              <a:extLst>
                <a:ext uri="{FF2B5EF4-FFF2-40B4-BE49-F238E27FC236}">
                  <a16:creationId xmlns:a16="http://schemas.microsoft.com/office/drawing/2014/main" id="{5815C0EB-DEB3-581F-7F54-8E8E18A15F91}"/>
                </a:ext>
              </a:extLst>
            </p:cNvPr>
            <p:cNvSpPr txBox="1"/>
            <p:nvPr/>
          </p:nvSpPr>
          <p:spPr>
            <a:xfrm>
              <a:off x="10293639" y="4204404"/>
              <a:ext cx="476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AM</a:t>
              </a:r>
            </a:p>
          </p:txBody>
        </p:sp>
      </p:grpSp>
      <p:grpSp>
        <p:nvGrpSpPr>
          <p:cNvPr id="10494" name="Group 10493">
            <a:extLst>
              <a:ext uri="{FF2B5EF4-FFF2-40B4-BE49-F238E27FC236}">
                <a16:creationId xmlns:a16="http://schemas.microsoft.com/office/drawing/2014/main" id="{047645C3-704A-9D1A-9B3A-4AEB31D14A9E}"/>
              </a:ext>
            </a:extLst>
          </p:cNvPr>
          <p:cNvGrpSpPr/>
          <p:nvPr/>
        </p:nvGrpSpPr>
        <p:grpSpPr>
          <a:xfrm>
            <a:off x="3887887" y="1952283"/>
            <a:ext cx="476197" cy="338554"/>
            <a:chOff x="10293639" y="4204404"/>
            <a:chExt cx="476197" cy="338554"/>
          </a:xfrm>
        </p:grpSpPr>
        <p:sp>
          <p:nvSpPr>
            <p:cNvPr id="10495" name="Rectangle 10494">
              <a:extLst>
                <a:ext uri="{FF2B5EF4-FFF2-40B4-BE49-F238E27FC236}">
                  <a16:creationId xmlns:a16="http://schemas.microsoft.com/office/drawing/2014/main" id="{9680A844-45D0-E31B-5BD6-0BB67578E3A0}"/>
                </a:ext>
              </a:extLst>
            </p:cNvPr>
            <p:cNvSpPr/>
            <p:nvPr/>
          </p:nvSpPr>
          <p:spPr>
            <a:xfrm>
              <a:off x="10323115" y="4237007"/>
              <a:ext cx="417247" cy="267154"/>
            </a:xfrm>
            <a:prstGeom prst="rect">
              <a:avLst/>
            </a:prstGeom>
            <a:solidFill>
              <a:srgbClr val="FFDE75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96" name="TextBox 10495">
              <a:extLst>
                <a:ext uri="{FF2B5EF4-FFF2-40B4-BE49-F238E27FC236}">
                  <a16:creationId xmlns:a16="http://schemas.microsoft.com/office/drawing/2014/main" id="{880F3FB0-6291-45F9-7BD7-E4F3067BD40F}"/>
                </a:ext>
              </a:extLst>
            </p:cNvPr>
            <p:cNvSpPr txBox="1"/>
            <p:nvPr/>
          </p:nvSpPr>
          <p:spPr>
            <a:xfrm>
              <a:off x="10293639" y="4204404"/>
              <a:ext cx="476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AM</a:t>
              </a:r>
            </a:p>
          </p:txBody>
        </p:sp>
      </p:grpSp>
      <p:sp>
        <p:nvSpPr>
          <p:cNvPr id="10497" name="TextBox 10496">
            <a:extLst>
              <a:ext uri="{FF2B5EF4-FFF2-40B4-BE49-F238E27FC236}">
                <a16:creationId xmlns:a16="http://schemas.microsoft.com/office/drawing/2014/main" id="{BEF996AB-2109-528D-F5A9-5EAA8C0E145F}"/>
              </a:ext>
            </a:extLst>
          </p:cNvPr>
          <p:cNvSpPr txBox="1"/>
          <p:nvPr/>
        </p:nvSpPr>
        <p:spPr>
          <a:xfrm>
            <a:off x="2923490" y="6560157"/>
            <a:ext cx="9250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Nexus Machine: 𝐀𝐧 𝐀𝐜𝐭𝐢𝐯𝐞 𝐌𝐞𝐬𝐬𝐚𝐠𝐞 𝐈𝐧𝐬𝐩𝐢𝐫𝐞𝐝 𝐑𝐞𝐜𝐨𝐧𝐟𝐢𝐠𝐮𝐫𝐚𝐛𝐥𝐞 𝐀𝐫𝐜𝐡𝐢𝐭𝐞𝐜𝐭𝐮𝐫𝐞. MICRO 2025</a:t>
            </a:r>
            <a:endParaRPr lang="en-SG" sz="1400" dirty="0">
              <a:latin typeface="Times New Roman" panose="02020603050405020304" pitchFamily="18" charset="0"/>
            </a:endParaRPr>
          </a:p>
          <a:p>
            <a:pPr algn="l"/>
            <a:r>
              <a:rPr lang="en-SG" sz="1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en-US" sz="1400" dirty="0">
              <a:latin typeface="Canela Dec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675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4902-1E3F-296B-DFA7-82C3BA190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32" y="-47132"/>
            <a:ext cx="11714136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Reconfiguration </a:t>
            </a:r>
            <a:r>
              <a:rPr lang="en-US" sz="3600" dirty="0"/>
              <a:t>offers reliability, sustainability benefits!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698534-A9EE-2DF2-6942-88F620B6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28523-14F4-AD4B-8989-44550E7CBE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32" y="1698955"/>
            <a:ext cx="4877212" cy="2467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523A0-0EC9-C863-87A8-AB22CAD8405A}"/>
              </a:ext>
            </a:extLst>
          </p:cNvPr>
          <p:cNvSpPr txBox="1"/>
          <p:nvPr/>
        </p:nvSpPr>
        <p:spPr>
          <a:xfrm>
            <a:off x="845947" y="4136278"/>
            <a:ext cx="3663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ookman Old Style" panose="02050604050505020204" pitchFamily="18" charset="0"/>
              </a:rPr>
              <a:t>Embodied footprint dominated </a:t>
            </a:r>
            <a:br>
              <a:rPr lang="en-US" sz="1600" dirty="0">
                <a:latin typeface="Bookman Old Style" panose="02050604050505020204" pitchFamily="18" charset="0"/>
              </a:rPr>
            </a:br>
            <a:r>
              <a:rPr lang="en-US" sz="1600" dirty="0">
                <a:latin typeface="Bookman Old Style" panose="02050604050505020204" pitchFamily="18" charset="0"/>
              </a:rPr>
              <a:t>most consumer computing devices</a:t>
            </a:r>
          </a:p>
        </p:txBody>
      </p:sp>
      <p:pic>
        <p:nvPicPr>
          <p:cNvPr id="8" name="Picture 7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A23DDF7A-9622-30D7-D5FB-2731703793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640" y="4802376"/>
            <a:ext cx="3865796" cy="1292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05C743-AA08-160C-43D0-EE508F3477B5}"/>
              </a:ext>
            </a:extLst>
          </p:cNvPr>
          <p:cNvSpPr txBox="1"/>
          <p:nvPr/>
        </p:nvSpPr>
        <p:spPr>
          <a:xfrm>
            <a:off x="1234562" y="6151955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Carbon footprint saving by replacing</a:t>
            </a:r>
            <a:b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</a:br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 SoC IP blocks with CGRA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BEFB5-CF5A-B5BE-CF9E-B66FF854A7D1}"/>
              </a:ext>
            </a:extLst>
          </p:cNvPr>
          <p:cNvSpPr txBox="1"/>
          <p:nvPr/>
        </p:nvSpPr>
        <p:spPr>
          <a:xfrm>
            <a:off x="238932" y="672724"/>
            <a:ext cx="117452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ookman Old Style" panose="02050604050505020204" pitchFamily="18" charset="0"/>
              </a:rPr>
              <a:t>Embodied footprint: </a:t>
            </a:r>
            <a:r>
              <a:rPr lang="en-US" sz="2000" dirty="0">
                <a:latin typeface="Bookman Old Style" panose="02050604050505020204" pitchFamily="18" charset="0"/>
              </a:rPr>
              <a:t>Raw material extraction, manufacturing, assembly, transportation, </a:t>
            </a:r>
            <a:br>
              <a:rPr lang="en-US" sz="2000" dirty="0">
                <a:latin typeface="Bookman Old Style" panose="02050604050505020204" pitchFamily="18" charset="0"/>
              </a:rPr>
            </a:br>
            <a:r>
              <a:rPr lang="en-US" sz="2000" dirty="0">
                <a:latin typeface="Bookman Old Style" panose="02050604050505020204" pitchFamily="18" charset="0"/>
              </a:rPr>
              <a:t>end-of-life processing </a:t>
            </a:r>
            <a:br>
              <a:rPr lang="en-US" sz="2000" dirty="0">
                <a:latin typeface="Bookman Old Style" panose="02050604050505020204" pitchFamily="18" charset="0"/>
              </a:rPr>
            </a:br>
            <a:r>
              <a:rPr lang="en-US" sz="2000" b="1" dirty="0">
                <a:latin typeface="Bookman Old Style" panose="02050604050505020204" pitchFamily="18" charset="0"/>
              </a:rPr>
              <a:t>Operational footprint:</a:t>
            </a:r>
            <a:r>
              <a:rPr lang="en-US" sz="2000" dirty="0">
                <a:latin typeface="Bookman Old Style" panose="02050604050505020204" pitchFamily="18" charset="0"/>
              </a:rPr>
              <a:t> Device use during its entire lifetime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6DA2C-2560-10DB-5FEE-9F2938EE9914}"/>
              </a:ext>
            </a:extLst>
          </p:cNvPr>
          <p:cNvSpPr txBox="1"/>
          <p:nvPr/>
        </p:nvSpPr>
        <p:spPr>
          <a:xfrm>
            <a:off x="6451333" y="6521548"/>
            <a:ext cx="58557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Canela Deck" pitchFamily="2" charset="0"/>
                <a:ea typeface="+mn-lt"/>
                <a:cs typeface="+mn-lt"/>
              </a:rPr>
              <a:t>Sustainable Hardware Specialization, ICCAD 2024</a:t>
            </a:r>
            <a:endParaRPr lang="en-US" sz="1400" dirty="0">
              <a:latin typeface="Canela Deck" pitchFamily="2" charset="0"/>
            </a:endParaRPr>
          </a:p>
        </p:txBody>
      </p:sp>
      <p:pic>
        <p:nvPicPr>
          <p:cNvPr id="13" name="Picture 12" descr="A diagram of a graph&#10;&#10;AI-generated content may be incorrect.">
            <a:extLst>
              <a:ext uri="{FF2B5EF4-FFF2-40B4-BE49-F238E27FC236}">
                <a16:creationId xmlns:a16="http://schemas.microsoft.com/office/drawing/2014/main" id="{CEF9E1AC-361B-874E-C5DD-7D0C284FD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230" y="1698955"/>
            <a:ext cx="4127500" cy="406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5AD041-6426-92E1-30A2-135E731DD880}"/>
              </a:ext>
            </a:extLst>
          </p:cNvPr>
          <p:cNvSpPr txBox="1"/>
          <p:nvPr/>
        </p:nvSpPr>
        <p:spPr>
          <a:xfrm>
            <a:off x="6832551" y="5722842"/>
            <a:ext cx="3846857" cy="707886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Bookman Old Style" panose="02050604050505020204" pitchFamily="18" charset="0"/>
              </a:rPr>
              <a:t>CGRA accelerators circumvents faults</a:t>
            </a:r>
            <a:endParaRPr lang="en-US" sz="2000" dirty="0">
              <a:solidFill>
                <a:srgbClr val="C0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61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477A5-E785-F78D-4922-CE89D08A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Data-Driven Reconfigurable Accelerator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0640C-548F-5A40-3510-D9FF268B1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7449"/>
            <a:ext cx="10515600" cy="47940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Then: </a:t>
            </a:r>
            <a:r>
              <a:rPr lang="en-US" dirty="0"/>
              <a:t>GPU won by becoming general-purpose from a graphics chip (architecture + CUDA + tools)</a:t>
            </a:r>
          </a:p>
          <a:p>
            <a:r>
              <a:rPr lang="en-US" dirty="0">
                <a:solidFill>
                  <a:srgbClr val="C00000"/>
                </a:solidFill>
              </a:rPr>
              <a:t>Now:</a:t>
            </a:r>
            <a:r>
              <a:rPr lang="en-US" dirty="0"/>
              <a:t> GPU Tensor Cores → Dense AI focus</a:t>
            </a:r>
          </a:p>
          <a:p>
            <a:r>
              <a:rPr lang="en-US" dirty="0">
                <a:solidFill>
                  <a:srgbClr val="C00000"/>
                </a:solidFill>
              </a:rPr>
              <a:t>Next:</a:t>
            </a:r>
            <a:r>
              <a:rPr lang="en-US" dirty="0"/>
              <a:t> Data-driven reconfigurable execution as the new general-purpose</a:t>
            </a:r>
          </a:p>
          <a:p>
            <a:r>
              <a:rPr lang="en-US" dirty="0">
                <a:solidFill>
                  <a:srgbClr val="C00000"/>
                </a:solidFill>
              </a:rPr>
              <a:t>Payoff:</a:t>
            </a:r>
            <a:r>
              <a:rPr lang="en-US" dirty="0"/>
              <a:t> Default fabric of the 2030s with near-ASIC perf/W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E9844-7274-8F91-5F69-044B0390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3552B899-C3E3-FE80-176C-50133814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283" y="3660285"/>
            <a:ext cx="4712733" cy="31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15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0B1A3BC8-DF09-5040-9800-5737DDC1F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80" y="3426575"/>
            <a:ext cx="715755" cy="694389"/>
          </a:xfrm>
          <a:prstGeom prst="ellipse">
            <a:avLst/>
          </a:prstGeom>
        </p:spPr>
      </p:pic>
      <p:pic>
        <p:nvPicPr>
          <p:cNvPr id="3" name="Picture 2" descr="A picture containing screenshot, drawing, table&#10;&#10;Description automatically generated">
            <a:extLst>
              <a:ext uri="{FF2B5EF4-FFF2-40B4-BE49-F238E27FC236}">
                <a16:creationId xmlns:a16="http://schemas.microsoft.com/office/drawing/2014/main" id="{1DEDA677-B595-4A4A-8C8C-EF39D598E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98"/>
            <a:ext cx="12181177" cy="56772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2020415-572E-4141-AAF3-FF0B0B21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76" y="2036782"/>
            <a:ext cx="552567" cy="70255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DBECDA1-D53F-41D5-A334-9904E221D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516" y="4625332"/>
            <a:ext cx="568355" cy="7025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A20246D-58C1-4C5B-8886-111F19EE45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790" y="2056725"/>
            <a:ext cx="663081" cy="710444"/>
          </a:xfrm>
          <a:prstGeom prst="rect">
            <a:avLst/>
          </a:prstGeom>
        </p:spPr>
      </p:pic>
      <p:pic>
        <p:nvPicPr>
          <p:cNvPr id="13" name="Picture 12" descr="A picture containing sunglasses&#10;&#10;Description automatically generated">
            <a:extLst>
              <a:ext uri="{FF2B5EF4-FFF2-40B4-BE49-F238E27FC236}">
                <a16:creationId xmlns:a16="http://schemas.microsoft.com/office/drawing/2014/main" id="{4F363A7C-1BEA-48FC-894C-AE990A0D8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22" y="5263481"/>
            <a:ext cx="1097241" cy="528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E94457-2955-43E2-A16B-071534D43F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17" y="5073746"/>
            <a:ext cx="1160391" cy="7893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E96022-512D-44BE-AEAD-B792C860D4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9" y="1219775"/>
            <a:ext cx="584142" cy="34732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65B8AA57-8BF8-4039-B45C-DB1457807B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144" y="1984020"/>
            <a:ext cx="813063" cy="81306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D2B9CA-DB38-4D98-8182-3526AD73B3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" y="5073747"/>
            <a:ext cx="739638" cy="781488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162831BC-0F18-4D07-B478-567DA5D911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90" y="4544526"/>
            <a:ext cx="489417" cy="797275"/>
          </a:xfrm>
          <a:prstGeom prst="rect">
            <a:avLst/>
          </a:prstGeom>
        </p:spPr>
      </p:pic>
      <p:pic>
        <p:nvPicPr>
          <p:cNvPr id="23" name="Picture 22" descr="A picture containing flower&#10;&#10;Description automatically generated">
            <a:extLst>
              <a:ext uri="{FF2B5EF4-FFF2-40B4-BE49-F238E27FC236}">
                <a16:creationId xmlns:a16="http://schemas.microsoft.com/office/drawing/2014/main" id="{001624CA-BB4D-46A9-B0E2-230F8A769A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72" y="1031985"/>
            <a:ext cx="663081" cy="6630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2CE35F-759D-439E-8415-7B0A53D460A3}"/>
              </a:ext>
            </a:extLst>
          </p:cNvPr>
          <p:cNvSpPr txBox="1"/>
          <p:nvPr/>
        </p:nvSpPr>
        <p:spPr>
          <a:xfrm>
            <a:off x="1076881" y="1004565"/>
            <a:ext cx="1710569" cy="704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8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Application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A62EDC-278F-4184-A3E5-A615616CCA25}"/>
              </a:ext>
            </a:extLst>
          </p:cNvPr>
          <p:cNvSpPr txBox="1"/>
          <p:nvPr/>
        </p:nvSpPr>
        <p:spPr>
          <a:xfrm>
            <a:off x="5071983" y="1002904"/>
            <a:ext cx="6378515" cy="704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8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of efficient &amp; flexible next-generation software-defined accelerator for edge computing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AED9A3-8755-446E-8BEC-09030C6EB726}"/>
              </a:ext>
            </a:extLst>
          </p:cNvPr>
          <p:cNvSpPr txBox="1"/>
          <p:nvPr/>
        </p:nvSpPr>
        <p:spPr>
          <a:xfrm>
            <a:off x="3150511" y="1624475"/>
            <a:ext cx="787395" cy="152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9281" dirty="0">
                <a:solidFill>
                  <a:schemeClr val="bg1"/>
                </a:solidFill>
              </a:rPr>
              <a:t>1</a:t>
            </a:r>
            <a:endParaRPr lang="en-GB" sz="928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24278C-6C3A-4D71-8140-3F76C51AC813}"/>
              </a:ext>
            </a:extLst>
          </p:cNvPr>
          <p:cNvSpPr txBox="1"/>
          <p:nvPr/>
        </p:nvSpPr>
        <p:spPr>
          <a:xfrm>
            <a:off x="6096821" y="4172351"/>
            <a:ext cx="787395" cy="152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9281" dirty="0">
                <a:solidFill>
                  <a:schemeClr val="bg1"/>
                </a:solidFill>
              </a:rPr>
              <a:t>4</a:t>
            </a:r>
            <a:endParaRPr lang="en-GB" sz="928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88552C-78D2-4736-9A47-9475CB32CBA0}"/>
              </a:ext>
            </a:extLst>
          </p:cNvPr>
          <p:cNvSpPr txBox="1"/>
          <p:nvPr/>
        </p:nvSpPr>
        <p:spPr>
          <a:xfrm>
            <a:off x="8995504" y="4172351"/>
            <a:ext cx="787395" cy="152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9281" dirty="0">
                <a:solidFill>
                  <a:schemeClr val="bg1"/>
                </a:solidFill>
              </a:rPr>
              <a:t>5</a:t>
            </a:r>
            <a:endParaRPr lang="en-GB" sz="928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E9870A-23D1-4021-B4B4-20559A60FE6A}"/>
              </a:ext>
            </a:extLst>
          </p:cNvPr>
          <p:cNvSpPr txBox="1"/>
          <p:nvPr/>
        </p:nvSpPr>
        <p:spPr>
          <a:xfrm>
            <a:off x="6114888" y="1624475"/>
            <a:ext cx="787395" cy="152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9281" dirty="0">
                <a:solidFill>
                  <a:schemeClr val="bg1"/>
                </a:solidFill>
              </a:rPr>
              <a:t>2</a:t>
            </a:r>
            <a:endParaRPr lang="en-GB" sz="928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CB21B8-27E5-4507-9E25-AE67DF2AE468}"/>
              </a:ext>
            </a:extLst>
          </p:cNvPr>
          <p:cNvSpPr txBox="1"/>
          <p:nvPr/>
        </p:nvSpPr>
        <p:spPr>
          <a:xfrm>
            <a:off x="8995505" y="1624475"/>
            <a:ext cx="787395" cy="152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9281" dirty="0">
                <a:solidFill>
                  <a:schemeClr val="bg1"/>
                </a:solidFill>
              </a:rPr>
              <a:t>3</a:t>
            </a:r>
            <a:endParaRPr lang="en-GB" sz="928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2FD543-DCA7-49A8-99EE-DD3EC405741C}"/>
              </a:ext>
            </a:extLst>
          </p:cNvPr>
          <p:cNvSpPr txBox="1"/>
          <p:nvPr/>
        </p:nvSpPr>
        <p:spPr>
          <a:xfrm>
            <a:off x="3818945" y="2044112"/>
            <a:ext cx="1358984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Driver and Optimizations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22BD0D-CDFF-4D2C-B28E-EE9D23FC6DCD}"/>
              </a:ext>
            </a:extLst>
          </p:cNvPr>
          <p:cNvSpPr txBox="1"/>
          <p:nvPr/>
        </p:nvSpPr>
        <p:spPr>
          <a:xfrm>
            <a:off x="6827949" y="2017217"/>
            <a:ext cx="1282954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Dataflow Computing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40BEE5-5CF2-4AF5-96DA-E8FA7AC6BE4E}"/>
              </a:ext>
            </a:extLst>
          </p:cNvPr>
          <p:cNvSpPr txBox="1"/>
          <p:nvPr/>
        </p:nvSpPr>
        <p:spPr>
          <a:xfrm>
            <a:off x="9688884" y="2146141"/>
            <a:ext cx="1282954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Accelerator Architecture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60F087-7BB3-482A-9CC0-A2190518349E}"/>
              </a:ext>
            </a:extLst>
          </p:cNvPr>
          <p:cNvSpPr txBox="1"/>
          <p:nvPr/>
        </p:nvSpPr>
        <p:spPr>
          <a:xfrm>
            <a:off x="6791949" y="4592351"/>
            <a:ext cx="1360596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Synthesis of Application on Accelerator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D09060-6E2C-4037-BC85-D6DFE2BADE9A}"/>
              </a:ext>
            </a:extLst>
          </p:cNvPr>
          <p:cNvSpPr txBox="1"/>
          <p:nvPr/>
        </p:nvSpPr>
        <p:spPr>
          <a:xfrm>
            <a:off x="9678913" y="4535885"/>
            <a:ext cx="1556426" cy="90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</a:p>
          <a:p>
            <a:r>
              <a:rPr lang="en-GB" sz="132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Optimizations for the Accelerator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4A914E-54E2-4C78-A0FA-FA75680ECE81}"/>
              </a:ext>
            </a:extLst>
          </p:cNvPr>
          <p:cNvSpPr txBox="1"/>
          <p:nvPr/>
        </p:nvSpPr>
        <p:spPr>
          <a:xfrm>
            <a:off x="10090799" y="3327675"/>
            <a:ext cx="1359700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26" b="1" dirty="0">
                <a:solidFill>
                  <a:srgbClr val="D55A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PACE Architecture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C243B5-363F-47EF-8DD3-A84BC5292AB0}"/>
              </a:ext>
            </a:extLst>
          </p:cNvPr>
          <p:cNvSpPr txBox="1"/>
          <p:nvPr/>
        </p:nvSpPr>
        <p:spPr>
          <a:xfrm>
            <a:off x="6123966" y="2946297"/>
            <a:ext cx="217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Tulika Mitra, NUS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9C1C9F-C773-4593-A85F-78530B3EB08D}"/>
              </a:ext>
            </a:extLst>
          </p:cNvPr>
          <p:cNvSpPr txBox="1"/>
          <p:nvPr/>
        </p:nvSpPr>
        <p:spPr>
          <a:xfrm>
            <a:off x="5700592" y="4131826"/>
            <a:ext cx="135970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6" b="1" dirty="0">
                <a:solidFill>
                  <a:srgbClr val="7FB3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5490D1-B606-464B-BFD6-C0E5A05137CC}"/>
              </a:ext>
            </a:extLst>
          </p:cNvPr>
          <p:cNvSpPr txBox="1"/>
          <p:nvPr/>
        </p:nvSpPr>
        <p:spPr>
          <a:xfrm>
            <a:off x="3695438" y="4734291"/>
            <a:ext cx="1642398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26" b="1" dirty="0">
                <a:solidFill>
                  <a:srgbClr val="D058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PACE chip</a:t>
            </a:r>
          </a:p>
          <a:p>
            <a:pPr algn="r"/>
            <a:r>
              <a:rPr lang="en-GB" sz="1326" b="1" dirty="0">
                <a:solidFill>
                  <a:srgbClr val="D058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wearable glass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36D0F8-DE92-4B9B-92F7-7EE840FA0AE8}"/>
              </a:ext>
            </a:extLst>
          </p:cNvPr>
          <p:cNvSpPr txBox="1"/>
          <p:nvPr/>
        </p:nvSpPr>
        <p:spPr>
          <a:xfrm>
            <a:off x="1542191" y="4640129"/>
            <a:ext cx="1160391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Neural</a:t>
            </a:r>
          </a:p>
          <a:p>
            <a:r>
              <a:rPr lang="en-GB" sz="11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Model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53B48E-72A1-4B46-B518-178CF507C80A}"/>
              </a:ext>
            </a:extLst>
          </p:cNvPr>
          <p:cNvSpPr txBox="1"/>
          <p:nvPr/>
        </p:nvSpPr>
        <p:spPr>
          <a:xfrm>
            <a:off x="469216" y="4640129"/>
            <a:ext cx="1002492" cy="4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r>
              <a:rPr lang="en-GB" sz="11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F0ED57-FA71-4A73-BB7F-FA6D7C7BFDCF}"/>
              </a:ext>
            </a:extLst>
          </p:cNvPr>
          <p:cNvSpPr txBox="1"/>
          <p:nvPr/>
        </p:nvSpPr>
        <p:spPr>
          <a:xfrm>
            <a:off x="651074" y="2044112"/>
            <a:ext cx="2188759" cy="1929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9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Human/Object detection and tracking</a:t>
            </a:r>
          </a:p>
          <a:p>
            <a:endParaRPr lang="en-GB" sz="1492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9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Human/Object Semantic Understanding</a:t>
            </a:r>
          </a:p>
          <a:p>
            <a:endParaRPr lang="en-GB" sz="1492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9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Navigation, biometrics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E487042-AF6E-4431-9F68-75AF463D1A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5" y="3660809"/>
            <a:ext cx="284177" cy="2841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2A23D0A-5DE3-4E7C-811A-9F014751FA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5" y="2059407"/>
            <a:ext cx="284177" cy="2841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AC95195-870D-4099-8D77-1DBDB5CD688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5" y="2734762"/>
            <a:ext cx="284177" cy="2841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04449-E0EA-6D46-8256-F5D7F4BC43B6}"/>
              </a:ext>
            </a:extLst>
          </p:cNvPr>
          <p:cNvSpPr/>
          <p:nvPr/>
        </p:nvSpPr>
        <p:spPr>
          <a:xfrm>
            <a:off x="199775" y="147505"/>
            <a:ext cx="1168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 </a:t>
            </a:r>
            <a:r>
              <a:rPr lang="en-US" sz="3200" b="1" dirty="0" err="1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Programme</a:t>
            </a:r>
            <a:r>
              <a:rPr lang="en-US" sz="32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: A synergistic Cross-Layer Approach</a:t>
            </a:r>
            <a:r>
              <a:rPr lang="en-US" sz="3200" b="1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68CBA-2836-344C-B723-4C95E65DB3D7}"/>
              </a:ext>
            </a:extLst>
          </p:cNvPr>
          <p:cNvSpPr txBox="1"/>
          <p:nvPr/>
        </p:nvSpPr>
        <p:spPr>
          <a:xfrm>
            <a:off x="6044551" y="5481097"/>
            <a:ext cx="217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Tulika Mitra, NUS</a:t>
            </a:r>
            <a:b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E7F2EF-8802-524B-AC57-ACF8B16237F0}"/>
              </a:ext>
            </a:extLst>
          </p:cNvPr>
          <p:cNvSpPr txBox="1"/>
          <p:nvPr/>
        </p:nvSpPr>
        <p:spPr>
          <a:xfrm>
            <a:off x="9112864" y="5464491"/>
            <a:ext cx="217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</a:t>
            </a:r>
            <a:r>
              <a:rPr lang="pt-B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Tuan</a:t>
            </a:r>
            <a:r>
              <a:rPr lang="pt-B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IME</a:t>
            </a:r>
          </a:p>
          <a:p>
            <a:br>
              <a:rPr lang="pt-B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6B2EE6-8138-5C47-88F6-B46B4ADCFFC0}"/>
              </a:ext>
            </a:extLst>
          </p:cNvPr>
          <p:cNvSpPr txBox="1"/>
          <p:nvPr/>
        </p:nvSpPr>
        <p:spPr>
          <a:xfrm>
            <a:off x="9059564" y="2891641"/>
            <a:ext cx="217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FF00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Li-</a:t>
            </a:r>
            <a:r>
              <a:rPr lang="pt-BR" sz="1200" b="1" dirty="0" err="1">
                <a:solidFill>
                  <a:srgbClr val="FF00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Shiuan</a:t>
            </a:r>
            <a:r>
              <a:rPr lang="pt-BR" sz="1200" b="1" dirty="0">
                <a:solidFill>
                  <a:srgbClr val="FF00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solidFill>
                  <a:srgbClr val="FF00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Peh</a:t>
            </a:r>
            <a:r>
              <a:rPr lang="pt-BR" sz="1200" b="1" dirty="0">
                <a:solidFill>
                  <a:srgbClr val="FF00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NUS</a:t>
            </a:r>
          </a:p>
          <a:p>
            <a:br>
              <a:rPr lang="pt-BR" sz="1200" b="1" dirty="0">
                <a:solidFill>
                  <a:srgbClr val="FF009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b="1" dirty="0">
              <a:solidFill>
                <a:srgbClr val="FF00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9CF097-CD78-1244-BF18-CE6858B8510F}"/>
              </a:ext>
            </a:extLst>
          </p:cNvPr>
          <p:cNvSpPr txBox="1"/>
          <p:nvPr/>
        </p:nvSpPr>
        <p:spPr>
          <a:xfrm>
            <a:off x="3453315" y="2973725"/>
            <a:ext cx="217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Gim-</a:t>
            </a:r>
            <a:r>
              <a:rPr lang="pt-BR" sz="12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Hee</a:t>
            </a:r>
            <a:r>
              <a:rPr lang="pt-BR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Lee, NUS</a:t>
            </a:r>
          </a:p>
          <a:p>
            <a:r>
              <a:rPr lang="pt-BR" sz="12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Pham</a:t>
            </a:r>
            <a:r>
              <a:rPr lang="pt-BR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-Nam </a:t>
            </a:r>
            <a:r>
              <a:rPr lang="pt-BR" sz="12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pt-BR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</a:t>
            </a:r>
            <a:r>
              <a:rPr lang="pt-BR" sz="1200" b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br>
              <a:rPr lang="pt-BR" sz="12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3C21F38-9EA9-964D-ADFE-B3B0013ADB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72764" y="3471811"/>
            <a:ext cx="728264" cy="728264"/>
          </a:xfrm>
          <a:prstGeom prst="rect">
            <a:avLst/>
          </a:prstGeom>
        </p:spPr>
      </p:pic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46CC217-3166-3947-B5FA-3A734098B21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08672" y="3461737"/>
            <a:ext cx="719013" cy="71901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D24B2A4-BC56-B34F-AC34-BD340CB0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042" y="5280649"/>
            <a:ext cx="715755" cy="694389"/>
          </a:xfrm>
          <a:prstGeom prst="ellipse">
            <a:avLst/>
          </a:prstGeom>
        </p:spPr>
      </p:pic>
      <p:pic>
        <p:nvPicPr>
          <p:cNvPr id="41" name="Picture 4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E072151-0CA0-8642-86B0-62CC675911A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24643" y="5263481"/>
            <a:ext cx="694389" cy="69438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608F2A6-0CF6-4A1C-B09D-7F15CDB3E001}"/>
              </a:ext>
            </a:extLst>
          </p:cNvPr>
          <p:cNvSpPr txBox="1"/>
          <p:nvPr/>
        </p:nvSpPr>
        <p:spPr>
          <a:xfrm>
            <a:off x="6801921" y="3721936"/>
            <a:ext cx="1467876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26" b="1" dirty="0">
                <a:solidFill>
                  <a:srgbClr val="4279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Dataflow</a:t>
            </a:r>
          </a:p>
          <a:p>
            <a:pPr algn="r"/>
            <a:r>
              <a:rPr lang="en-GB" sz="1326" b="1" dirty="0">
                <a:solidFill>
                  <a:srgbClr val="4279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pic>
        <p:nvPicPr>
          <p:cNvPr id="60" name="Picture 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FB2A521-84E1-0945-B9DA-E6477F6AFC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12864" y="3151789"/>
            <a:ext cx="741806" cy="74180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CF48A56-4580-5D41-B8A5-C629AEC0B940}"/>
              </a:ext>
            </a:extLst>
          </p:cNvPr>
          <p:cNvSpPr/>
          <p:nvPr/>
        </p:nvSpPr>
        <p:spPr>
          <a:xfrm>
            <a:off x="1375192" y="6284138"/>
            <a:ext cx="6720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/>
              <a:t>National Research Foundation Singapore Competitive Research Programme (NRF-CRP) ~$6M for 5 years</a:t>
            </a:r>
            <a:br>
              <a:rPr lang="en-SG" sz="1200" dirty="0"/>
            </a:br>
            <a:r>
              <a:rPr lang="en-SG" sz="1200" dirty="0"/>
              <a:t>PACE: Next-Generation IoT Edge Computing through Efficient Software Programmable Accelerators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543CE-CC0A-2C43-9626-682FD06C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5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82FAFC-85D5-4966-BF7E-093A3B2E0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8" b="38250"/>
          <a:stretch/>
        </p:blipFill>
        <p:spPr>
          <a:xfrm>
            <a:off x="-1" y="0"/>
            <a:ext cx="12191999" cy="196321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C123854-EE4D-4F21-B4F6-90FB0312FB54}"/>
              </a:ext>
            </a:extLst>
          </p:cNvPr>
          <p:cNvSpPr/>
          <p:nvPr/>
        </p:nvSpPr>
        <p:spPr>
          <a:xfrm>
            <a:off x="-4" y="0"/>
            <a:ext cx="12192004" cy="1963214"/>
          </a:xfrm>
          <a:prstGeom prst="rect">
            <a:avLst/>
          </a:prstGeom>
          <a:solidFill>
            <a:srgbClr val="181C43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F8A72DA-9CA0-4EDC-974B-974248D6B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9235" y="242827"/>
            <a:ext cx="1193530" cy="15167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765AE0-75D9-4454-A48E-C2E2AD521398}"/>
              </a:ext>
            </a:extLst>
          </p:cNvPr>
          <p:cNvSpPr/>
          <p:nvPr/>
        </p:nvSpPr>
        <p:spPr>
          <a:xfrm>
            <a:off x="1486741" y="4541301"/>
            <a:ext cx="6649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Tulika Mitra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,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Provost’s Chair Professor, NUS Computing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181C43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AB61E3-F753-45C6-A8F8-A2EA4A5D3A2F}"/>
              </a:ext>
            </a:extLst>
          </p:cNvPr>
          <p:cNvSpPr/>
          <p:nvPr/>
        </p:nvSpPr>
        <p:spPr>
          <a:xfrm>
            <a:off x="219918" y="4544844"/>
            <a:ext cx="1266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Lead PI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181C43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225E4D-7B33-457A-8F00-26A3FC37E051}"/>
              </a:ext>
            </a:extLst>
          </p:cNvPr>
          <p:cNvSpPr/>
          <p:nvPr/>
        </p:nvSpPr>
        <p:spPr>
          <a:xfrm>
            <a:off x="1486741" y="4903741"/>
            <a:ext cx="66499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Trevor Carlson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Assistant Professor, NUS Computing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81C43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Bingsheng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 He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Professor, NUS Computing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Jialin Li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Assistant Professor, NUS Computing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Li-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Shiuan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 Peh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Provost’s Chair Professor, NUS Computing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D5EDE5-8771-4354-A360-AFA2C659FE6A}"/>
              </a:ext>
            </a:extLst>
          </p:cNvPr>
          <p:cNvSpPr/>
          <p:nvPr/>
        </p:nvSpPr>
        <p:spPr>
          <a:xfrm>
            <a:off x="91995" y="4918859"/>
            <a:ext cx="13715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81C4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Team PI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81C43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86EE2C-4C97-4E35-B623-D7DFEC8624A3}"/>
              </a:ext>
            </a:extLst>
          </p:cNvPr>
          <p:cNvGrpSpPr/>
          <p:nvPr/>
        </p:nvGrpSpPr>
        <p:grpSpPr>
          <a:xfrm>
            <a:off x="0" y="1911479"/>
            <a:ext cx="12192000" cy="2560159"/>
            <a:chOff x="0" y="1911479"/>
            <a:chExt cx="12192000" cy="2560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8E5339-DA22-4726-9D89-2A8D9543C656}"/>
                </a:ext>
              </a:extLst>
            </p:cNvPr>
            <p:cNvSpPr/>
            <p:nvPr/>
          </p:nvSpPr>
          <p:spPr>
            <a:xfrm>
              <a:off x="0" y="1911479"/>
              <a:ext cx="12192000" cy="2560159"/>
            </a:xfrm>
            <a:prstGeom prst="rect">
              <a:avLst/>
            </a:prstGeom>
            <a:solidFill>
              <a:srgbClr val="181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+mn-cs"/>
                </a:rPr>
                <a:t>GAIA: Rethinking data centre computation and communication design for Green AI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BA6053-7874-4C63-B8AA-1171BD85D3F2}"/>
                </a:ext>
              </a:extLst>
            </p:cNvPr>
            <p:cNvSpPr/>
            <p:nvPr/>
          </p:nvSpPr>
          <p:spPr>
            <a:xfrm>
              <a:off x="0" y="3419978"/>
              <a:ext cx="12192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4D293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+mn-cs"/>
                </a:rPr>
                <a:t>Achieve sustainable AI with energy-efficient sparse architecture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3374B3-D006-6D52-F61B-6C9C3A62CD11}"/>
              </a:ext>
            </a:extLst>
          </p:cNvPr>
          <p:cNvSpPr/>
          <p:nvPr/>
        </p:nvSpPr>
        <p:spPr>
          <a:xfrm>
            <a:off x="0" y="373964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74D293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$9.2M Funding from Ministry of Education Singapore: July 2025-2030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AD5E6-5918-A31B-CCA5-DE4900BC3D17}"/>
              </a:ext>
            </a:extLst>
          </p:cNvPr>
          <p:cNvSpPr txBox="1"/>
          <p:nvPr/>
        </p:nvSpPr>
        <p:spPr>
          <a:xfrm>
            <a:off x="7950820" y="4618299"/>
            <a:ext cx="4241179" cy="1631216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Collaborator: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AMD Research &amp; Advanced Development: Singapore, USA, Ireland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Prof. Gustavo Alonso,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ETH Zurich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Prof. Lieven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Eeckhout</a:t>
            </a:r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Bookman Old Style" panose="02050604050505020204" pitchFamily="18" charset="0"/>
              </a:rPr>
              <a:t>Ghent Univ.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573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A7AEB-531E-0326-7D96-F6B3BC47C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67FA-FCBC-4779-16F1-467C6D8F340E}"/>
              </a:ext>
            </a:extLst>
          </p:cNvPr>
          <p:cNvSpPr txBox="1"/>
          <p:nvPr/>
        </p:nvSpPr>
        <p:spPr>
          <a:xfrm>
            <a:off x="3400944" y="0"/>
            <a:ext cx="7270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 Gothic Bold" panose="020E0705020206020404" pitchFamily="34" charset="77"/>
                <a:cs typeface="Dreaming Outloud Script Pro" panose="020F0502020204030204" pitchFamily="34" charset="0"/>
              </a:rPr>
              <a:t>Thank You</a:t>
            </a:r>
          </a:p>
        </p:txBody>
      </p:sp>
      <p:pic>
        <p:nvPicPr>
          <p:cNvPr id="5122" name="Picture 2" descr="Pranav Dangi">
            <a:extLst>
              <a:ext uri="{FF2B5EF4-FFF2-40B4-BE49-F238E27FC236}">
                <a16:creationId xmlns:a16="http://schemas.microsoft.com/office/drawing/2014/main" id="{AE32E795-6709-C58D-B032-B0CE3F55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705" y="1424452"/>
            <a:ext cx="2822973" cy="326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884E27C2-0487-B77F-E814-263C5D0D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4453"/>
            <a:ext cx="3268706" cy="326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7CE27-FD43-BACD-A6C1-920E1AB9EA37}"/>
              </a:ext>
            </a:extLst>
          </p:cNvPr>
          <p:cNvSpPr txBox="1"/>
          <p:nvPr/>
        </p:nvSpPr>
        <p:spPr>
          <a:xfrm>
            <a:off x="321276" y="4979773"/>
            <a:ext cx="2335427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effectLst/>
                <a:latin typeface="Bookman Old Style" panose="02050604050505020204" pitchFamily="18" charset="0"/>
              </a:rPr>
              <a:t>Li-</a:t>
            </a:r>
            <a:r>
              <a:rPr lang="en-US" sz="2400" dirty="0" err="1">
                <a:effectLst/>
                <a:latin typeface="Bookman Old Style" panose="02050604050505020204" pitchFamily="18" charset="0"/>
              </a:rPr>
              <a:t>Shiuan</a:t>
            </a:r>
            <a:r>
              <a:rPr lang="en-US" sz="2400" dirty="0">
                <a:effectLst/>
                <a:latin typeface="Bookman Old Style" panose="02050604050505020204" pitchFamily="18" charset="0"/>
              </a:rPr>
              <a:t> Peh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5053F-121A-0F0A-D4E3-C4C1452B08BC}"/>
              </a:ext>
            </a:extLst>
          </p:cNvPr>
          <p:cNvSpPr txBox="1"/>
          <p:nvPr/>
        </p:nvSpPr>
        <p:spPr>
          <a:xfrm>
            <a:off x="3512477" y="4979773"/>
            <a:ext cx="2335427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effectLst/>
                <a:latin typeface="Bookman Old Style" panose="02050604050505020204" pitchFamily="18" charset="0"/>
              </a:rPr>
              <a:t>Pranav Dangi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3825A-BAFE-672A-0BF5-9F2C359FF2CF}"/>
              </a:ext>
            </a:extLst>
          </p:cNvPr>
          <p:cNvSpPr txBox="1"/>
          <p:nvPr/>
        </p:nvSpPr>
        <p:spPr>
          <a:xfrm>
            <a:off x="6673576" y="4983325"/>
            <a:ext cx="2335427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effectLst/>
                <a:latin typeface="Bookman Old Style" panose="02050604050505020204" pitchFamily="18" charset="0"/>
              </a:rPr>
              <a:t>Zhenyu Bai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9F55D-8BC0-924D-13F0-85D7F6C47C3A}"/>
              </a:ext>
            </a:extLst>
          </p:cNvPr>
          <p:cNvSpPr txBox="1"/>
          <p:nvPr/>
        </p:nvSpPr>
        <p:spPr>
          <a:xfrm>
            <a:off x="9694390" y="4958100"/>
            <a:ext cx="2335427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effectLst/>
                <a:latin typeface="Bookman Old Style" panose="02050604050505020204" pitchFamily="18" charset="0"/>
              </a:rPr>
              <a:t>Rohan Juneja</a:t>
            </a:r>
          </a:p>
        </p:txBody>
      </p:sp>
      <p:pic>
        <p:nvPicPr>
          <p:cNvPr id="8" name="Picture 2" descr="Zhenyu BAI">
            <a:extLst>
              <a:ext uri="{FF2B5EF4-FFF2-40B4-BE49-F238E27FC236}">
                <a16:creationId xmlns:a16="http://schemas.microsoft.com/office/drawing/2014/main" id="{CECCBF2E-9FD7-30A6-2DA7-4EC4A028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678" y="1413010"/>
            <a:ext cx="3280147" cy="328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B0E6C8-F6D4-F1D1-40BB-4C30C53C6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278" y="1413011"/>
            <a:ext cx="2613363" cy="3280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E914AA-4AFE-AB39-AB65-4431D9780956}"/>
              </a:ext>
            </a:extLst>
          </p:cNvPr>
          <p:cNvSpPr txBox="1"/>
          <p:nvPr/>
        </p:nvSpPr>
        <p:spPr>
          <a:xfrm>
            <a:off x="9645446" y="5441438"/>
            <a:ext cx="2433313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err="1">
                <a:effectLst/>
                <a:latin typeface="Bookman Old Style" panose="02050604050505020204" pitchFamily="18" charset="0"/>
              </a:rPr>
              <a:t>rohan@comp.nus.edu.sg</a:t>
            </a:r>
            <a:endParaRPr lang="en-US" sz="1400" b="1" dirty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8D7CE-54E2-F267-9F68-AED90C54F840}"/>
              </a:ext>
            </a:extLst>
          </p:cNvPr>
          <p:cNvSpPr txBox="1"/>
          <p:nvPr/>
        </p:nvSpPr>
        <p:spPr>
          <a:xfrm>
            <a:off x="3512477" y="5419765"/>
            <a:ext cx="2433313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err="1">
                <a:latin typeface="Bookman Old Style" panose="02050604050505020204" pitchFamily="18" charset="0"/>
              </a:rPr>
              <a:t>dangi</a:t>
            </a:r>
            <a:r>
              <a:rPr lang="en-US" sz="1400" b="1" dirty="0" err="1">
                <a:effectLst/>
                <a:latin typeface="Bookman Old Style" panose="02050604050505020204" pitchFamily="18" charset="0"/>
              </a:rPr>
              <a:t>@nus.edu.sg</a:t>
            </a:r>
            <a:endParaRPr lang="en-US" sz="1400" b="1" dirty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5D796-E277-D956-4F25-D2542B525650}"/>
              </a:ext>
            </a:extLst>
          </p:cNvPr>
          <p:cNvSpPr txBox="1"/>
          <p:nvPr/>
        </p:nvSpPr>
        <p:spPr>
          <a:xfrm>
            <a:off x="6673576" y="5432572"/>
            <a:ext cx="2433313" cy="30777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err="1">
                <a:latin typeface="Bookman Old Style" panose="02050604050505020204" pitchFamily="18" charset="0"/>
              </a:rPr>
              <a:t>z</a:t>
            </a:r>
            <a:r>
              <a:rPr lang="en-US" sz="1400" b="1" dirty="0" err="1">
                <a:effectLst/>
                <a:latin typeface="Bookman Old Style" panose="02050604050505020204" pitchFamily="18" charset="0"/>
              </a:rPr>
              <a:t>henyu.bai@nus.edu.sg</a:t>
            </a:r>
            <a:endParaRPr lang="en-US" sz="1400" b="1" dirty="0">
              <a:effectLst/>
              <a:latin typeface="Bookman Old Style" panose="0205060405050502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06BB98-A3C0-1123-70CF-B4567259336D}"/>
              </a:ext>
            </a:extLst>
          </p:cNvPr>
          <p:cNvSpPr txBox="1"/>
          <p:nvPr/>
        </p:nvSpPr>
        <p:spPr>
          <a:xfrm>
            <a:off x="2908575" y="5727542"/>
            <a:ext cx="7270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 Gothic Bold" panose="020E0705020206020404" pitchFamily="34" charset="77"/>
                <a:cs typeface="Dreaming Outloud Script Pro" panose="020F0502020204030204" pitchFamily="34" charset="0"/>
              </a:rPr>
              <a:t>We are Hiring!</a:t>
            </a:r>
          </a:p>
        </p:txBody>
      </p:sp>
    </p:spTree>
    <p:extLst>
      <p:ext uri="{BB962C8B-B14F-4D97-AF65-F5344CB8AC3E}">
        <p14:creationId xmlns:p14="http://schemas.microsoft.com/office/powerpoint/2010/main" val="2532961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7959"/>
            <a:ext cx="8032581" cy="693639"/>
          </a:xfrm>
        </p:spPr>
        <p:txBody>
          <a:bodyPr>
            <a:normAutofit/>
          </a:bodyPr>
          <a:lstStyle/>
          <a:p>
            <a:r>
              <a:rPr lang="en-US" sz="3200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Anh Tuan Do</a:t>
            </a:r>
          </a:p>
          <a:p>
            <a:r>
              <a:rPr lang="en-US" sz="2400" dirty="0"/>
              <a:t>Chen Liang</a:t>
            </a:r>
          </a:p>
          <a:p>
            <a:r>
              <a:rPr lang="en-US" sz="2400" dirty="0"/>
              <a:t>Tan Cheng</a:t>
            </a:r>
          </a:p>
          <a:p>
            <a:r>
              <a:rPr lang="en-US" sz="2400" dirty="0" err="1"/>
              <a:t>Manupa</a:t>
            </a:r>
            <a:r>
              <a:rPr lang="en-US" sz="2400" dirty="0"/>
              <a:t> Karunaratne</a:t>
            </a:r>
          </a:p>
          <a:p>
            <a:r>
              <a:rPr lang="en-US" sz="2400" dirty="0"/>
              <a:t>Wang Bo</a:t>
            </a:r>
          </a:p>
          <a:p>
            <a:r>
              <a:rPr lang="en-US" sz="2400" dirty="0"/>
              <a:t>Aditi Kulkarni</a:t>
            </a:r>
          </a:p>
          <a:p>
            <a:r>
              <a:rPr lang="en-SG" sz="2400" dirty="0" err="1"/>
              <a:t>Dhananjaya</a:t>
            </a:r>
            <a:r>
              <a:rPr lang="en-SG" sz="2400" dirty="0"/>
              <a:t> </a:t>
            </a:r>
            <a:r>
              <a:rPr lang="en-SG" sz="2400" dirty="0" err="1"/>
              <a:t>Wijerathne</a:t>
            </a:r>
            <a:endParaRPr lang="en-US" sz="2400" dirty="0"/>
          </a:p>
          <a:p>
            <a:r>
              <a:rPr lang="en-US" sz="2400" dirty="0" err="1"/>
              <a:t>Zhaoying</a:t>
            </a:r>
            <a:r>
              <a:rPr lang="en-US" sz="2400" dirty="0"/>
              <a:t> Li</a:t>
            </a:r>
          </a:p>
          <a:p>
            <a:r>
              <a:rPr lang="en-US" sz="2400" dirty="0" err="1"/>
              <a:t>Thilini</a:t>
            </a:r>
            <a:r>
              <a:rPr lang="en-US" sz="2400" dirty="0"/>
              <a:t> </a:t>
            </a:r>
            <a:r>
              <a:rPr lang="en-US" sz="2400" dirty="0" err="1"/>
              <a:t>Kaushalya</a:t>
            </a:r>
            <a:r>
              <a:rPr lang="en-US" sz="2400" dirty="0"/>
              <a:t> Bandara</a:t>
            </a:r>
          </a:p>
          <a:p>
            <a:r>
              <a:rPr lang="en-US" sz="2400" dirty="0"/>
              <a:t>Dan Wu</a:t>
            </a:r>
          </a:p>
          <a:p>
            <a:r>
              <a:rPr lang="en-US" sz="2400" dirty="0"/>
              <a:t>Vishnu </a:t>
            </a:r>
            <a:r>
              <a:rPr lang="en-US" sz="2400" dirty="0" err="1"/>
              <a:t>Paramasivam</a:t>
            </a:r>
            <a:endParaRPr lang="en-US" sz="2400" dirty="0"/>
          </a:p>
          <a:p>
            <a:r>
              <a:rPr lang="en-US" sz="2400" dirty="0"/>
              <a:t>Chong Yi Sheng</a:t>
            </a:r>
          </a:p>
          <a:p>
            <a:endParaRPr lang="en-US" sz="20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22F8EA-4851-2040-B4F3-EE24DADE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050" name="Picture 2" descr="Xilinx - Edge AI and Vision Alliance">
            <a:extLst>
              <a:ext uri="{FF2B5EF4-FFF2-40B4-BE49-F238E27FC236}">
                <a16:creationId xmlns:a16="http://schemas.microsoft.com/office/drawing/2014/main" id="{F38465A8-AB20-EF42-B21B-E90815B81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811" y="4945662"/>
            <a:ext cx="1805940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vector logo hd - Free Large Images | Logo facebook, Facebook logo  png, Facebook app">
            <a:extLst>
              <a:ext uri="{FF2B5EF4-FFF2-40B4-BE49-F238E27FC236}">
                <a16:creationId xmlns:a16="http://schemas.microsoft.com/office/drawing/2014/main" id="{D293E7B9-DF4D-8C43-BF56-E734E834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702542"/>
            <a:ext cx="921324" cy="92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stry of Education (Singapore) - Wikipedia">
            <a:extLst>
              <a:ext uri="{FF2B5EF4-FFF2-40B4-BE49-F238E27FC236}">
                <a16:creationId xmlns:a16="http://schemas.microsoft.com/office/drawing/2014/main" id="{E0FA2B3F-5E1C-DB44-9435-7B3729D3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343" y="2104219"/>
            <a:ext cx="1672766" cy="136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Research Foundation Singapore (NRF) | LinkedIn">
            <a:extLst>
              <a:ext uri="{FF2B5EF4-FFF2-40B4-BE49-F238E27FC236}">
                <a16:creationId xmlns:a16="http://schemas.microsoft.com/office/drawing/2014/main" id="{52AACFFC-83BC-AA48-A873-0847CD93A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91" y="401206"/>
            <a:ext cx="1566630" cy="156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MD Logo and symbol, meaning, history, PNG, brand">
            <a:extLst>
              <a:ext uri="{FF2B5EF4-FFF2-40B4-BE49-F238E27FC236}">
                <a16:creationId xmlns:a16="http://schemas.microsoft.com/office/drawing/2014/main" id="{CCB2EB66-BBDE-F933-67C2-DE5AEAD0B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045" y="3783635"/>
            <a:ext cx="1469199" cy="9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lack Sesame Technologies Inc | LinkedIn">
            <a:extLst>
              <a:ext uri="{FF2B5EF4-FFF2-40B4-BE49-F238E27FC236}">
                <a16:creationId xmlns:a16="http://schemas.microsoft.com/office/drawing/2014/main" id="{7FBFFBCF-FDFA-3396-AF0D-E2362D27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46" y="3577922"/>
            <a:ext cx="1368478" cy="136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ME Launches 11th ELECtronic Packaging Research Consortium | Asia Research  News">
            <a:extLst>
              <a:ext uri="{FF2B5EF4-FFF2-40B4-BE49-F238E27FC236}">
                <a16:creationId xmlns:a16="http://schemas.microsoft.com/office/drawing/2014/main" id="{66E09A0C-7D9A-F64B-9B37-613665FD3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350" y="2007690"/>
            <a:ext cx="2199788" cy="134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37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A0E96-F3D6-6140-40A7-57CCFF57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44999-C87D-49F1-99B8-9741C0ED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76" y="370703"/>
            <a:ext cx="9894406" cy="58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F9EA4-4DC2-C8CD-2F39-E50225E8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Visually searched image">
            <a:extLst>
              <a:ext uri="{FF2B5EF4-FFF2-40B4-BE49-F238E27FC236}">
                <a16:creationId xmlns:a16="http://schemas.microsoft.com/office/drawing/2014/main" id="{3D54A37C-F0EC-470F-07F5-BD7F0824E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03" y="137510"/>
            <a:ext cx="7464173" cy="63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37EEE9-5935-D6D0-194B-EFFA13E015BE}"/>
              </a:ext>
            </a:extLst>
          </p:cNvPr>
          <p:cNvSpPr/>
          <p:nvPr/>
        </p:nvSpPr>
        <p:spPr>
          <a:xfrm>
            <a:off x="2649415" y="4114801"/>
            <a:ext cx="7139354" cy="45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76162-880A-60F5-FDAD-68A77E992B6D}"/>
              </a:ext>
            </a:extLst>
          </p:cNvPr>
          <p:cNvSpPr txBox="1"/>
          <p:nvPr/>
        </p:nvSpPr>
        <p:spPr>
          <a:xfrm>
            <a:off x="1858108" y="2205399"/>
            <a:ext cx="893884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Transformer Architecture is ideally matched with GPUs</a:t>
            </a:r>
          </a:p>
        </p:txBody>
      </p:sp>
    </p:spTree>
    <p:extLst>
      <p:ext uri="{BB962C8B-B14F-4D97-AF65-F5344CB8AC3E}">
        <p14:creationId xmlns:p14="http://schemas.microsoft.com/office/powerpoint/2010/main" val="14128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21EC-205A-52B4-7B0F-92203544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93"/>
            <a:ext cx="10357022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GPU dominance among AI data center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99FB7-EDD3-9984-43DA-143C745E4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5038"/>
            <a:ext cx="10987217" cy="47940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AI data center chips, GPUs dominate by revenue (&gt;80%)</a:t>
            </a:r>
          </a:p>
          <a:p>
            <a:endParaRPr lang="en-US" dirty="0"/>
          </a:p>
          <a:p>
            <a:r>
              <a:rPr lang="en-US" dirty="0"/>
              <a:t>In broader data-center accelerator market (all workloads, not just AI), GPU’s share is less but still significant</a:t>
            </a:r>
          </a:p>
          <a:p>
            <a:endParaRPr lang="en-US" dirty="0"/>
          </a:p>
          <a:p>
            <a:r>
              <a:rPr lang="en-US" dirty="0"/>
              <a:t>AI is the dominant workload today and likely in the future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Reconfigurable future of accelerators seems wishful thinking</a:t>
            </a:r>
          </a:p>
          <a:p>
            <a:endParaRPr lang="en-US" dirty="0"/>
          </a:p>
          <a:p>
            <a:r>
              <a:rPr lang="en-US" dirty="0"/>
              <a:t>But….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896E8-051B-B714-4593-1A200C24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248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43366-6626-444C-692F-D3A237182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273"/>
            <a:ext cx="9092879" cy="851556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has become the key workload</a:t>
            </a:r>
            <a:br>
              <a:rPr lang="en-US" dirty="0"/>
            </a:br>
            <a:r>
              <a:rPr lang="en-US" dirty="0"/>
              <a:t>Test-time compute scaling: “Reasoning” LLM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AE4FE0-73F5-A055-AAD9-FEFBEED1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graph of a test time&#10;&#10;Description automatically generated with medium confidence">
            <a:extLst>
              <a:ext uri="{FF2B5EF4-FFF2-40B4-BE49-F238E27FC236}">
                <a16:creationId xmlns:a16="http://schemas.microsoft.com/office/drawing/2014/main" id="{637AE138-F582-9EF5-BCD2-0330B4099F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138" y="1850598"/>
            <a:ext cx="8241723" cy="4642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1954F3-2510-02BB-C56D-30F5BD52ED00}"/>
              </a:ext>
            </a:extLst>
          </p:cNvPr>
          <p:cNvSpPr txBox="1"/>
          <p:nvPr/>
        </p:nvSpPr>
        <p:spPr>
          <a:xfrm>
            <a:off x="838200" y="935080"/>
            <a:ext cx="9581536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000000"/>
                </a:solidFill>
                <a:latin typeface="Canela Text" pitchFamily="2" charset="0"/>
              </a:rPr>
              <a:t>Test-time compute allows the model to engage in extensive </a:t>
            </a:r>
          </a:p>
          <a:p>
            <a:r>
              <a:rPr lang="en-SG" sz="2400" dirty="0">
                <a:solidFill>
                  <a:srgbClr val="000000"/>
                </a:solidFill>
                <a:latin typeface="Canela Text" pitchFamily="2" charset="0"/>
              </a:rPr>
              <a:t>chain-of-thought reasoning during inference, enhancing accuracy</a:t>
            </a:r>
            <a:endParaRPr lang="en-SG" sz="2400" dirty="0">
              <a:solidFill>
                <a:srgbClr val="000000"/>
              </a:solidFill>
              <a:effectLst/>
              <a:latin typeface="Canela Tex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D9BB2-4853-2BC2-9399-36C374050CAF}"/>
              </a:ext>
            </a:extLst>
          </p:cNvPr>
          <p:cNvSpPr txBox="1"/>
          <p:nvPr/>
        </p:nvSpPr>
        <p:spPr>
          <a:xfrm>
            <a:off x="9931079" y="6480950"/>
            <a:ext cx="2743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Source: OpenAI</a:t>
            </a:r>
          </a:p>
        </p:txBody>
      </p:sp>
    </p:spTree>
    <p:extLst>
      <p:ext uri="{BB962C8B-B14F-4D97-AF65-F5344CB8AC3E}">
        <p14:creationId xmlns:p14="http://schemas.microsoft.com/office/powerpoint/2010/main" val="617762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</a:spPr>
      <a:bodyPr rtlCol="0" anchor="ctr"/>
      <a:lstStyle>
        <a:defPPr algn="ctr">
          <a:defRPr dirty="0" smtClean="0">
            <a:solidFill>
              <a:schemeClr val="bg1"/>
            </a:solidFill>
            <a:latin typeface="Bookman Old Style" panose="020506040505050202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prstDash val="dash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effectLst>
          <a:softEdge rad="63500"/>
        </a:effectLst>
      </a:spPr>
      <a:bodyPr wrap="square" rtlCol="0">
        <a:spAutoFit/>
      </a:bodyPr>
      <a:lstStyle>
        <a:defPPr algn="l">
          <a:defRPr sz="2400" b="1" dirty="0" smtClean="0">
            <a:effectLst/>
            <a:latin typeface="Bookman Old Style" panose="020506040505050202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22591</TotalTime>
  <Words>3656</Words>
  <Application>Microsoft Macintosh PowerPoint</Application>
  <PresentationFormat>Widescreen</PresentationFormat>
  <Paragraphs>974</Paragraphs>
  <Slides>59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59</vt:i4>
      </vt:variant>
    </vt:vector>
  </HeadingPairs>
  <TitlesOfParts>
    <vt:vector size="74" baseType="lpstr">
      <vt:lpstr>Aptos</vt:lpstr>
      <vt:lpstr>Arial</vt:lpstr>
      <vt:lpstr>Bookman Old Style</vt:lpstr>
      <vt:lpstr>Calibri</vt:lpstr>
      <vt:lpstr>Calibri,Sans-Serif</vt:lpstr>
      <vt:lpstr>Cambria</vt:lpstr>
      <vt:lpstr>Canela Deck</vt:lpstr>
      <vt:lpstr>Canela Deck Medium</vt:lpstr>
      <vt:lpstr>Canela Text</vt:lpstr>
      <vt:lpstr>Copperplate Gothic Bold</vt:lpstr>
      <vt:lpstr>Gill Sans MT</vt:lpstr>
      <vt:lpstr>Nunito</vt:lpstr>
      <vt:lpstr>Times New Roman</vt:lpstr>
      <vt:lpstr>Wingdings</vt:lpstr>
      <vt:lpstr>Office Theme</vt:lpstr>
      <vt:lpstr>The Reconfigurable Future of Accelerators  (or Wishful Thinking?)</vt:lpstr>
      <vt:lpstr>PowerPoint Presentation</vt:lpstr>
      <vt:lpstr>World’s First GPU Accelerator (1999)</vt:lpstr>
      <vt:lpstr>GPU in 2025: Blackwell Ultra B300 AI Accelerator</vt:lpstr>
      <vt:lpstr>GPU Architectural Advances</vt:lpstr>
      <vt:lpstr>PowerPoint Presentation</vt:lpstr>
      <vt:lpstr>PowerPoint Presentation</vt:lpstr>
      <vt:lpstr>GPU dominance among AI data center accelerators</vt:lpstr>
      <vt:lpstr>Inference has become the key workload Test-time compute scaling: “Reasoning” LLM</vt:lpstr>
      <vt:lpstr>Emergence of Native Multimodal LLMs AI inference is moving to the edge</vt:lpstr>
      <vt:lpstr>AI Compute Challenge</vt:lpstr>
      <vt:lpstr>Era of AI Inference Accelerators</vt:lpstr>
      <vt:lpstr>Dataflow Processor</vt:lpstr>
      <vt:lpstr>Groq Language Processing Unit (LPU)</vt:lpstr>
      <vt:lpstr>Cerebras Wafer Scale Engine 3 (WSE-3): Massive on-chip SRAM (44GB)</vt:lpstr>
      <vt:lpstr>SambaNova Reconfigurable Dataflow Unit (RDU)</vt:lpstr>
      <vt:lpstr>AI accelerators offer faster inference for smaller models</vt:lpstr>
      <vt:lpstr>Domain-Specific AI Accelerators Tradeoffs</vt:lpstr>
      <vt:lpstr>Dream Reconfigurable Accelerator: General yet Special</vt:lpstr>
      <vt:lpstr>CGRA: Efficiency with Programmability</vt:lpstr>
      <vt:lpstr>Dataflow synthesis on CGRA</vt:lpstr>
      <vt:lpstr>HyCUBE CGRA @ NUS</vt:lpstr>
      <vt:lpstr>HyCUBE CGRA @ NUS 2019</vt:lpstr>
      <vt:lpstr>CGRA Architectural Innovations</vt:lpstr>
      <vt:lpstr>NUS-IME PACE CGRA: SOTA Efficiency</vt:lpstr>
      <vt:lpstr>CGRA Comparison </vt:lpstr>
      <vt:lpstr>Dataflow Synthesis on CGRA</vt:lpstr>
      <vt:lpstr>NUS Morpher Open-Source CGRA Toolchain</vt:lpstr>
      <vt:lpstr>NUS MLIR-Based End-to-End Compiler</vt:lpstr>
      <vt:lpstr>PowerPoint Presentation</vt:lpstr>
      <vt:lpstr>Attention is all you need</vt:lpstr>
      <vt:lpstr>Self-Attention: Poor Scalability with Context Length</vt:lpstr>
      <vt:lpstr>Sparsity in LLM Workloads</vt:lpstr>
      <vt:lpstr>Sparsity in LLM Workloads</vt:lpstr>
      <vt:lpstr>Structured Sparsity in Attentions</vt:lpstr>
      <vt:lpstr>Sparsity in LLM Workloads</vt:lpstr>
      <vt:lpstr>PowerPoint Presentation</vt:lpstr>
      <vt:lpstr> GPUs Adopted Restricted Structured Sparsity</vt:lpstr>
      <vt:lpstr>Hardware-Algorithm Gap on TPU and CGRA</vt:lpstr>
      <vt:lpstr>SWAT: Architecture following Algorithm</vt:lpstr>
      <vt:lpstr>SWAT vs. GPU implementations</vt:lpstr>
      <vt:lpstr>PowerPoint Presentation</vt:lpstr>
      <vt:lpstr>Quantized Attention: Reconfigurability Wins</vt:lpstr>
      <vt:lpstr>Unstructured Sparsity is hard</vt:lpstr>
      <vt:lpstr>Taming Unstructured Sparsity: Bit-Tree Format</vt:lpstr>
      <vt:lpstr>Taming Unstructured Sparsity:  Irregular memory access</vt:lpstr>
      <vt:lpstr>PowerPoint Presentation</vt:lpstr>
      <vt:lpstr>Toward Efficient Intelligence:  Rethinking AI Accelerators for Sparsity</vt:lpstr>
      <vt:lpstr>Canon: Data-driven Reconfigurable Accelerator</vt:lpstr>
      <vt:lpstr>Cost of Reconfigurability</vt:lpstr>
      <vt:lpstr>Data-driven Dynamic Execution Orchestration</vt:lpstr>
      <vt:lpstr>Nexus Machine: Adaptive Message Driven Fabric On-route compute on idle PE   </vt:lpstr>
      <vt:lpstr>Nexus Machine: Adaptive message-driven fabric On-route compute on idle PE   </vt:lpstr>
      <vt:lpstr>Reconfiguration offers reliability, sustainability benefits!</vt:lpstr>
      <vt:lpstr>Data-Driven Reconfigurable Accelerator</vt:lpstr>
      <vt:lpstr>PowerPoint Presentation</vt:lpstr>
      <vt:lpstr>PowerPoint Presentation</vt:lpstr>
      <vt:lpstr>PowerPoint Presentation</vt:lpstr>
      <vt:lpstr>Acknowledgments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Tulika Mitra</dc:creator>
  <cp:keywords/>
  <dc:description/>
  <cp:lastModifiedBy>Tulika Mitra</cp:lastModifiedBy>
  <cp:revision>1110</cp:revision>
  <dcterms:created xsi:type="dcterms:W3CDTF">2020-05-17T09:07:55Z</dcterms:created>
  <dcterms:modified xsi:type="dcterms:W3CDTF">2025-09-07T14:31:29Z</dcterms:modified>
  <cp:category/>
</cp:coreProperties>
</file>